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C4F7204-BD5B-4DFA-BF5C-1261F10D671A}" type="datetimeFigureOut">
              <a:rPr lang="pl-PL" smtClean="0"/>
              <a:t>2021-03-25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941F674-2D00-47F3-A5EC-A45EB8C827D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7204-BD5B-4DFA-BF5C-1261F10D671A}" type="datetimeFigureOut">
              <a:rPr lang="pl-PL" smtClean="0"/>
              <a:t>2021-03-25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F674-2D00-47F3-A5EC-A45EB8C827D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7204-BD5B-4DFA-BF5C-1261F10D671A}" type="datetimeFigureOut">
              <a:rPr lang="pl-PL" smtClean="0"/>
              <a:t>2021-03-25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F674-2D00-47F3-A5EC-A45EB8C827D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7204-BD5B-4DFA-BF5C-1261F10D671A}" type="datetimeFigureOut">
              <a:rPr lang="pl-PL" smtClean="0"/>
              <a:t>2021-03-25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F674-2D00-47F3-A5EC-A45EB8C827D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7204-BD5B-4DFA-BF5C-1261F10D671A}" type="datetimeFigureOut">
              <a:rPr lang="pl-PL" smtClean="0"/>
              <a:t>2021-03-25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F674-2D00-47F3-A5EC-A45EB8C827D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7204-BD5B-4DFA-BF5C-1261F10D671A}" type="datetimeFigureOut">
              <a:rPr lang="pl-PL" smtClean="0"/>
              <a:t>2021-03-25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F674-2D00-47F3-A5EC-A45EB8C827D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7204-BD5B-4DFA-BF5C-1261F10D671A}" type="datetimeFigureOut">
              <a:rPr lang="pl-PL" smtClean="0"/>
              <a:t>2021-03-25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F674-2D00-47F3-A5EC-A45EB8C827DA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7204-BD5B-4DFA-BF5C-1261F10D671A}" type="datetimeFigureOut">
              <a:rPr lang="pl-PL" smtClean="0"/>
              <a:t>2021-03-25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F674-2D00-47F3-A5EC-A45EB8C827D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7204-BD5B-4DFA-BF5C-1261F10D671A}" type="datetimeFigureOut">
              <a:rPr lang="pl-PL" smtClean="0"/>
              <a:t>2021-03-25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F674-2D00-47F3-A5EC-A45EB8C827D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C4F7204-BD5B-4DFA-BF5C-1261F10D671A}" type="datetimeFigureOut">
              <a:rPr lang="pl-PL" smtClean="0"/>
              <a:t>2021-03-25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941F674-2D00-47F3-A5EC-A45EB8C827D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C4F7204-BD5B-4DFA-BF5C-1261F10D671A}" type="datetimeFigureOut">
              <a:rPr lang="pl-PL" smtClean="0"/>
              <a:t>2021-03-25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941F674-2D00-47F3-A5EC-A45EB8C827D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C4F7204-BD5B-4DFA-BF5C-1261F10D671A}" type="datetimeFigureOut">
              <a:rPr lang="pl-PL" smtClean="0"/>
              <a:t>2021-03-25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941F674-2D00-47F3-A5EC-A45EB8C827D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oradztwo.ore.edu.pl/sciezka-ksztalceni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424936" cy="3168352"/>
          </a:xfrm>
        </p:spPr>
        <p:txBody>
          <a:bodyPr/>
          <a:lstStyle/>
          <a:p>
            <a:r>
              <a:rPr lang="pl-PL" dirty="0" smtClean="0"/>
              <a:t>Droga, którą idę…</a:t>
            </a:r>
            <a:br>
              <a:rPr lang="pl-PL" dirty="0" smtClean="0"/>
            </a:br>
            <a:r>
              <a:rPr lang="pl-PL" dirty="0" smtClean="0"/>
              <a:t>Rozpoznajemy możliwe </a:t>
            </a:r>
            <a:br>
              <a:rPr lang="pl-PL" dirty="0" smtClean="0"/>
            </a:br>
            <a:r>
              <a:rPr lang="pl-PL" dirty="0" smtClean="0"/>
              <a:t>ścieżki kształcenia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27200" y="4509120"/>
            <a:ext cx="5712179" cy="751502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DORADZTWO </a:t>
            </a:r>
          </a:p>
          <a:p>
            <a:r>
              <a:rPr lang="pl-PL" dirty="0" smtClean="0"/>
              <a:t>ZAWODOWE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943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2060"/>
                </a:solidFill>
              </a:rPr>
              <a:t>Co możesz robić dalej?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772816"/>
            <a:ext cx="6912768" cy="4248472"/>
          </a:xfrm>
        </p:spPr>
        <p:txBody>
          <a:bodyPr>
            <a:normAutofit/>
          </a:bodyPr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b="1" dirty="0">
                <a:solidFill>
                  <a:prstClr val="black"/>
                </a:solidFill>
                <a:latin typeface="Nyala" panose="02000504070300020003" pitchFamily="2" charset="0"/>
              </a:rPr>
              <a:t>Po ukończeniu technikum możesz: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rozpocząć 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pracę w zawodzie,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kontynuować 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naukę w szkole wyższej,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kształcić 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się zawodowo w szkole policealnej,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zdobywać 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nowe kwalifikacje w ramach: kwalifikacyjnych </a:t>
            </a: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kursów zawodowych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, kursów umiejętności zawodowych, kursów </a:t>
            </a: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kompetencji ogólnych 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i innych kursów umożliwiających uzyskiwanie i </a:t>
            </a: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uzupełnianie wiedzy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, umiejętności i kwalifikacji zawodowych w instytucjach </a:t>
            </a: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kształcenia dorosłych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6404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/>
                </a:solidFill>
              </a:rPr>
              <a:t>Branżowa szkoła I </a:t>
            </a:r>
            <a:r>
              <a:rPr lang="pl-PL" sz="3600" b="1" dirty="0" smtClean="0">
                <a:solidFill>
                  <a:schemeClr val="tx2"/>
                </a:solidFill>
              </a:rPr>
              <a:t>stopnia</a:t>
            </a:r>
            <a:endParaRPr lang="pl-PL" sz="3600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700808"/>
            <a:ext cx="6984776" cy="4392488"/>
          </a:xfrm>
        </p:spPr>
        <p:txBody>
          <a:bodyPr>
            <a:normAutofit fontScale="85000" lnSpcReduction="10000"/>
          </a:bodyPr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3200" b="1" dirty="0">
                <a:solidFill>
                  <a:prstClr val="black"/>
                </a:solidFill>
                <a:latin typeface="Nyala" panose="02000504070300020003" pitchFamily="2" charset="0"/>
              </a:rPr>
              <a:t>Jeżeli chcesz się dostać do branżowej szkoły </a:t>
            </a:r>
            <a:r>
              <a:rPr lang="pl-PL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3200" b="1" dirty="0">
                <a:solidFill>
                  <a:prstClr val="black"/>
                </a:solidFill>
                <a:latin typeface="Nyala" panose="02000504070300020003" pitchFamily="2" charset="0"/>
              </a:rPr>
              <a:t> stopnia musisz: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prstClr val="black"/>
                </a:solidFill>
                <a:latin typeface="Nyala" panose="02000504070300020003" pitchFamily="2" charset="0"/>
              </a:rPr>
              <a:t>ukończyć </a:t>
            </a:r>
            <a:r>
              <a:rPr lang="pl-PL" sz="3200" dirty="0">
                <a:solidFill>
                  <a:prstClr val="black"/>
                </a:solidFill>
                <a:latin typeface="Nyala" panose="02000504070300020003" pitchFamily="2" charset="0"/>
              </a:rPr>
              <a:t>szkołę podstawową,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prstClr val="black"/>
                </a:solidFill>
                <a:latin typeface="Nyala" panose="02000504070300020003" pitchFamily="2" charset="0"/>
              </a:rPr>
              <a:t>złożyć </a:t>
            </a:r>
            <a:r>
              <a:rPr lang="pl-PL" sz="3200" dirty="0">
                <a:solidFill>
                  <a:prstClr val="black"/>
                </a:solidFill>
                <a:latin typeface="Nyala" panose="02000504070300020003" pitchFamily="2" charset="0"/>
              </a:rPr>
              <a:t>świadectwo ukończenia szkoły podstawowej,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prstClr val="black"/>
                </a:solidFill>
                <a:latin typeface="Nyala" panose="02000504070300020003" pitchFamily="2" charset="0"/>
              </a:rPr>
              <a:t>złożyć </a:t>
            </a:r>
            <a:r>
              <a:rPr lang="pl-PL" sz="3200" dirty="0">
                <a:solidFill>
                  <a:prstClr val="black"/>
                </a:solidFill>
                <a:latin typeface="Nyala" panose="02000504070300020003" pitchFamily="2" charset="0"/>
              </a:rPr>
              <a:t>zaświadczenie o szczegółowych wynikach egzaminu ósmoklasisty,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prstClr val="black"/>
                </a:solidFill>
                <a:latin typeface="Nyala" panose="02000504070300020003" pitchFamily="2" charset="0"/>
              </a:rPr>
              <a:t>złożyć </a:t>
            </a:r>
            <a:r>
              <a:rPr lang="pl-PL" sz="3200" dirty="0">
                <a:solidFill>
                  <a:prstClr val="black"/>
                </a:solidFill>
                <a:latin typeface="Nyala" panose="02000504070300020003" pitchFamily="2" charset="0"/>
              </a:rPr>
              <a:t>zaświadczenie lekarskie </a:t>
            </a:r>
            <a:r>
              <a:rPr lang="pl-PL" sz="3200" dirty="0" smtClean="0">
                <a:solidFill>
                  <a:prstClr val="black"/>
                </a:solidFill>
                <a:latin typeface="Nyala" panose="02000504070300020003" pitchFamily="2" charset="0"/>
              </a:rPr>
              <a:t>potwierdzające brak przeciwwskazań </a:t>
            </a:r>
            <a:r>
              <a:rPr lang="pl-PL" sz="3200" dirty="0">
                <a:solidFill>
                  <a:prstClr val="black"/>
                </a:solidFill>
                <a:latin typeface="Nyala" panose="02000504070300020003" pitchFamily="2" charset="0"/>
              </a:rPr>
              <a:t>zdrowotnych </a:t>
            </a:r>
            <a:r>
              <a:rPr lang="pl-PL" sz="3200" dirty="0" smtClean="0">
                <a:solidFill>
                  <a:prstClr val="black"/>
                </a:solidFill>
                <a:latin typeface="Nyala" panose="02000504070300020003" pitchFamily="2" charset="0"/>
              </a:rPr>
              <a:t>do podjęcia </a:t>
            </a:r>
            <a:r>
              <a:rPr lang="pl-PL" sz="3200" dirty="0">
                <a:solidFill>
                  <a:prstClr val="black"/>
                </a:solidFill>
                <a:latin typeface="Nyala" panose="02000504070300020003" pitchFamily="2" charset="0"/>
              </a:rPr>
              <a:t>praktycznej nauki </a:t>
            </a:r>
            <a:r>
              <a:rPr lang="pl-PL" sz="3200" dirty="0" smtClean="0">
                <a:solidFill>
                  <a:prstClr val="black"/>
                </a:solidFill>
                <a:latin typeface="Nyala" panose="02000504070300020003" pitchFamily="2" charset="0"/>
              </a:rPr>
              <a:t>zawodu w wybranym zawodzie (od lekarza medycyny pracy).</a:t>
            </a:r>
            <a:endParaRPr lang="pl-PL" sz="3200" dirty="0">
              <a:solidFill>
                <a:prstClr val="black"/>
              </a:solidFill>
              <a:latin typeface="Nyala" panose="02000504070300020003" pitchFamily="2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2125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/>
                </a:solidFill>
              </a:rPr>
              <a:t>Czego będziesz się uczyć?</a:t>
            </a:r>
            <a:endParaRPr lang="pl-PL" sz="3600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700808"/>
            <a:ext cx="6912768" cy="417646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3500" b="1" dirty="0">
                <a:solidFill>
                  <a:prstClr val="black"/>
                </a:solidFill>
                <a:latin typeface="Nyala" panose="02000504070300020003" pitchFamily="2" charset="0"/>
              </a:rPr>
              <a:t>W trakcie 3-letniej nauki w Szkole Branżowej </a:t>
            </a:r>
            <a:r>
              <a:rPr lang="pl-PL" sz="35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3500" b="1" dirty="0" smtClean="0">
                <a:solidFill>
                  <a:prstClr val="black"/>
                </a:solidFill>
                <a:latin typeface="Nyala" panose="02000504070300020003" pitchFamily="2" charset="0"/>
              </a:rPr>
              <a:t>stopnia</a:t>
            </a:r>
            <a:r>
              <a:rPr lang="pl-PL" sz="3500" b="1" dirty="0">
                <a:solidFill>
                  <a:prstClr val="black"/>
                </a:solidFill>
                <a:latin typeface="Nyala" panose="02000504070300020003" pitchFamily="2" charset="0"/>
              </a:rPr>
              <a:t>: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500" dirty="0" smtClean="0">
                <a:solidFill>
                  <a:prstClr val="black"/>
                </a:solidFill>
                <a:latin typeface="Nyala" panose="02000504070300020003" pitchFamily="2" charset="0"/>
              </a:rPr>
              <a:t>przedmiotów </a:t>
            </a:r>
            <a:r>
              <a:rPr lang="pl-PL" sz="3500" dirty="0">
                <a:solidFill>
                  <a:prstClr val="black"/>
                </a:solidFill>
                <a:latin typeface="Nyala" panose="02000504070300020003" pitchFamily="2" charset="0"/>
              </a:rPr>
              <a:t>ogólnokształcących na </a:t>
            </a:r>
            <a:r>
              <a:rPr lang="pl-PL" sz="3500" dirty="0" smtClean="0">
                <a:solidFill>
                  <a:prstClr val="black"/>
                </a:solidFill>
                <a:latin typeface="Nyala" panose="02000504070300020003" pitchFamily="2" charset="0"/>
              </a:rPr>
              <a:t>poziomie podstawowym</a:t>
            </a:r>
            <a:r>
              <a:rPr lang="pl-PL" sz="3500" dirty="0">
                <a:solidFill>
                  <a:prstClr val="black"/>
                </a:solidFill>
                <a:latin typeface="Nyala" panose="02000504070300020003" pitchFamily="2" charset="0"/>
              </a:rPr>
              <a:t>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500" dirty="0" smtClean="0">
                <a:solidFill>
                  <a:prstClr val="black"/>
                </a:solidFill>
                <a:latin typeface="Nyala" panose="02000504070300020003" pitchFamily="2" charset="0"/>
              </a:rPr>
              <a:t>przedmiotów </a:t>
            </a:r>
            <a:r>
              <a:rPr lang="pl-PL" sz="3500" dirty="0">
                <a:solidFill>
                  <a:prstClr val="black"/>
                </a:solidFill>
                <a:latin typeface="Nyala" panose="02000504070300020003" pitchFamily="2" charset="0"/>
              </a:rPr>
              <a:t>zawodowych.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endParaRPr lang="pl-PL" sz="3500" dirty="0">
              <a:solidFill>
                <a:prstClr val="black"/>
              </a:solidFill>
              <a:latin typeface="Nyala" panose="02000504070300020003" pitchFamily="2" charset="0"/>
            </a:endParaRPr>
          </a:p>
          <a:p>
            <a:pPr marL="0" lvl="0" indent="0" algn="ctr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3500" b="1" dirty="0">
                <a:solidFill>
                  <a:prstClr val="black"/>
                </a:solidFill>
                <a:latin typeface="Nyala" panose="02000504070300020003" pitchFamily="2" charset="0"/>
              </a:rPr>
              <a:t>Praktyczna nauka zawodu </a:t>
            </a:r>
            <a:r>
              <a:rPr lang="pl-PL" sz="3500" dirty="0" smtClean="0">
                <a:solidFill>
                  <a:prstClr val="black"/>
                </a:solidFill>
                <a:latin typeface="Nyala" panose="02000504070300020003" pitchFamily="2" charset="0"/>
              </a:rPr>
              <a:t>w formie zajęć praktycznych odbywa się </a:t>
            </a:r>
            <a:r>
              <a:rPr lang="pl-PL" sz="3500" dirty="0">
                <a:solidFill>
                  <a:prstClr val="black"/>
                </a:solidFill>
                <a:latin typeface="Nyala" panose="02000504070300020003" pitchFamily="2" charset="0"/>
              </a:rPr>
              <a:t>u </a:t>
            </a:r>
            <a:r>
              <a:rPr lang="pl-PL" sz="3500" dirty="0" smtClean="0">
                <a:solidFill>
                  <a:prstClr val="black"/>
                </a:solidFill>
                <a:latin typeface="Nyala" panose="02000504070300020003" pitchFamily="2" charset="0"/>
              </a:rPr>
              <a:t>pracodawcy.</a:t>
            </a:r>
            <a:endParaRPr lang="pl-PL" sz="3500" dirty="0">
              <a:solidFill>
                <a:prstClr val="black"/>
              </a:solidFill>
              <a:latin typeface="Nyala" panose="02000504070300020003" pitchFamily="2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704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908719"/>
            <a:ext cx="6965245" cy="864097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chemeClr val="tx2"/>
                </a:solidFill>
              </a:rPr>
              <a:t>Jakie wykształcenie zdobędziesz?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916832"/>
            <a:ext cx="7344816" cy="4176464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Uzyskasz wykształcenie </a:t>
            </a:r>
            <a:r>
              <a:rPr lang="pl-PL" b="1" dirty="0">
                <a:solidFill>
                  <a:prstClr val="black"/>
                </a:solidFill>
                <a:latin typeface="Nyala" panose="02000504070300020003" pitchFamily="2" charset="0"/>
              </a:rPr>
              <a:t>zasadnicze branżowe 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i otrzymasz </a:t>
            </a: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świadectwo ukończenia </a:t>
            </a:r>
            <a:r>
              <a:rPr lang="pl-PL" b="1" dirty="0">
                <a:solidFill>
                  <a:prstClr val="black"/>
                </a:solidFill>
                <a:latin typeface="Nyala" panose="02000504070300020003" pitchFamily="2" charset="0"/>
              </a:rPr>
              <a:t>branżowej szkoły </a:t>
            </a: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b="1" dirty="0">
                <a:solidFill>
                  <a:prstClr val="black"/>
                </a:solidFill>
                <a:latin typeface="Nyala" panose="02000504070300020003" pitchFamily="2" charset="0"/>
              </a:rPr>
              <a:t> stopnia.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b="1" dirty="0">
                <a:solidFill>
                  <a:prstClr val="black"/>
                </a:solidFill>
                <a:latin typeface="Nyala" panose="02000504070300020003" pitchFamily="2" charset="0"/>
              </a:rPr>
              <a:t>Po zdaniu egzaminu 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potwierdzającego kwalifikacje w zawodzie, który składa się: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z 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części pisemnej,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części 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praktycznej,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otrzymasz </a:t>
            </a:r>
            <a:r>
              <a:rPr lang="pl-PL" b="1" dirty="0">
                <a:solidFill>
                  <a:prstClr val="black"/>
                </a:solidFill>
                <a:latin typeface="Nyala" panose="02000504070300020003" pitchFamily="2" charset="0"/>
              </a:rPr>
              <a:t>świadectwo potwierdzające kwalifikację w (danym) zawodzie.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Jeśli </a:t>
            </a: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uzyskałeś/łaś 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wykształcenie branżowe i świadectwo </a:t>
            </a: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potwierdzające kwalifikację 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wyodrębnioną w danym zawodzie, otrzymujesz </a:t>
            </a:r>
            <a:r>
              <a:rPr lang="pl-PL" b="1" dirty="0" smtClean="0">
                <a:solidFill>
                  <a:prstClr val="black"/>
                </a:solidFill>
                <a:latin typeface="Nyala" panose="02000504070300020003" pitchFamily="2" charset="0"/>
              </a:rPr>
              <a:t>dyplom potwierdzający </a:t>
            </a:r>
            <a:r>
              <a:rPr lang="pl-PL" b="1" dirty="0">
                <a:solidFill>
                  <a:prstClr val="black"/>
                </a:solidFill>
                <a:latin typeface="Nyala" panose="02000504070300020003" pitchFamily="2" charset="0"/>
              </a:rPr>
              <a:t>kwalifikacje zawodowe.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2391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chemeClr val="tx2"/>
                </a:solidFill>
              </a:rPr>
              <a:t>Co możesz robić dalej?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628800"/>
            <a:ext cx="6912768" cy="453650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2500" b="1" dirty="0">
                <a:solidFill>
                  <a:prstClr val="black"/>
                </a:solidFill>
                <a:latin typeface="Nyala" panose="02000504070300020003" pitchFamily="2" charset="0"/>
              </a:rPr>
              <a:t>Po ukończeniu branżowej szkoły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500" b="1" dirty="0">
                <a:solidFill>
                  <a:prstClr val="black"/>
                </a:solidFill>
                <a:latin typeface="Nyala" panose="02000504070300020003" pitchFamily="2" charset="0"/>
              </a:rPr>
              <a:t> stopnia możesz: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500" b="1" dirty="0" smtClean="0">
                <a:solidFill>
                  <a:prstClr val="black"/>
                </a:solidFill>
                <a:latin typeface="Nyala" panose="02000504070300020003" pitchFamily="2" charset="0"/>
              </a:rPr>
              <a:t>rozpocząć </a:t>
            </a:r>
            <a:r>
              <a:rPr lang="pl-PL" sz="2500" b="1" dirty="0">
                <a:solidFill>
                  <a:prstClr val="black"/>
                </a:solidFill>
                <a:latin typeface="Nyala" panose="02000504070300020003" pitchFamily="2" charset="0"/>
              </a:rPr>
              <a:t>pracę w zawodzie</a:t>
            </a:r>
            <a:r>
              <a:rPr lang="pl-PL" sz="2500" dirty="0">
                <a:solidFill>
                  <a:prstClr val="black"/>
                </a:solidFill>
                <a:latin typeface="Nyala" panose="02000504070300020003" pitchFamily="2" charset="0"/>
              </a:rPr>
              <a:t>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500" b="1" dirty="0" smtClean="0">
                <a:solidFill>
                  <a:prstClr val="black"/>
                </a:solidFill>
                <a:latin typeface="Nyala" panose="02000504070300020003" pitchFamily="2" charset="0"/>
              </a:rPr>
              <a:t>uczyć </a:t>
            </a:r>
            <a:r>
              <a:rPr lang="pl-PL" sz="2500" b="1" dirty="0">
                <a:solidFill>
                  <a:prstClr val="black"/>
                </a:solidFill>
                <a:latin typeface="Nyala" panose="02000504070300020003" pitchFamily="2" charset="0"/>
              </a:rPr>
              <a:t>się dalej w branżowej szkole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pl-PL" sz="2500" b="1" dirty="0">
                <a:solidFill>
                  <a:prstClr val="black"/>
                </a:solidFill>
                <a:latin typeface="Nyala" panose="02000504070300020003" pitchFamily="2" charset="0"/>
              </a:rPr>
              <a:t>stopnia kształcącej w zawodzie</a:t>
            </a:r>
            <a:r>
              <a:rPr lang="pl-PL" sz="2500" dirty="0">
                <a:solidFill>
                  <a:prstClr val="black"/>
                </a:solidFill>
                <a:latin typeface="Nyala" panose="02000504070300020003" pitchFamily="2" charset="0"/>
              </a:rPr>
              <a:t>, w którym jedną z kwalifikacji jest ta zdobyta w branżowej szkole 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500" dirty="0">
                <a:solidFill>
                  <a:prstClr val="black"/>
                </a:solidFill>
                <a:latin typeface="Nyala" panose="02000504070300020003" pitchFamily="2" charset="0"/>
              </a:rPr>
              <a:t>stopnia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500" b="1" dirty="0" smtClean="0">
                <a:solidFill>
                  <a:prstClr val="black"/>
                </a:solidFill>
                <a:latin typeface="Nyala" panose="02000504070300020003" pitchFamily="2" charset="0"/>
              </a:rPr>
              <a:t>uczyć </a:t>
            </a:r>
            <a:r>
              <a:rPr lang="pl-PL" sz="2500" b="1" dirty="0">
                <a:solidFill>
                  <a:prstClr val="black"/>
                </a:solidFill>
                <a:latin typeface="Nyala" panose="02000504070300020003" pitchFamily="2" charset="0"/>
              </a:rPr>
              <a:t>się dalej w liceum ogólnokształcącym dla dorosłych</a:t>
            </a:r>
            <a:r>
              <a:rPr lang="pl-PL" sz="2500" dirty="0">
                <a:solidFill>
                  <a:prstClr val="black"/>
                </a:solidFill>
                <a:latin typeface="Nyala" panose="02000504070300020003" pitchFamily="2" charset="0"/>
              </a:rPr>
              <a:t>, a po zdaniu matury możesz kontynuować kształcenie na studiach wyższych,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500" dirty="0" smtClean="0">
                <a:solidFill>
                  <a:prstClr val="black"/>
                </a:solidFill>
                <a:latin typeface="Nyala" panose="02000504070300020003" pitchFamily="2" charset="0"/>
              </a:rPr>
              <a:t>zdobywać </a:t>
            </a:r>
            <a:r>
              <a:rPr lang="pl-PL" sz="2500" dirty="0">
                <a:solidFill>
                  <a:prstClr val="black"/>
                </a:solidFill>
                <a:latin typeface="Nyala" panose="02000504070300020003" pitchFamily="2" charset="0"/>
              </a:rPr>
              <a:t>nowe kwalifikacje w ramach: kwalifikacyjnych kursów zawodowych, kursów umiejętności zawodowych, kursów kompetencji ogólnych i innych kursów umożliwiających uzyskiwanie i uzupełnianie wiedzy, umiejętności i kwalifikacji zawodowych w instytucjach kształcenia dorosłych.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05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chemeClr val="tx2"/>
                </a:solidFill>
              </a:rPr>
              <a:t>Branżowa szkoła II stopnia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28800"/>
            <a:ext cx="7056784" cy="439248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2600" b="1" dirty="0">
                <a:solidFill>
                  <a:prstClr val="black"/>
                </a:solidFill>
                <a:latin typeface="Nyala" panose="02000504070300020003" pitchFamily="2" charset="0"/>
              </a:rPr>
              <a:t>Jeżeli chcesz się dostać do branżowej szkoły </a:t>
            </a:r>
            <a:r>
              <a:rPr lang="pl-PL" sz="2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l-PL" sz="2600" b="1" dirty="0">
                <a:solidFill>
                  <a:prstClr val="black"/>
                </a:solidFill>
                <a:latin typeface="Nyala" panose="02000504070300020003" pitchFamily="2" charset="0"/>
              </a:rPr>
              <a:t> stopnia musisz: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prstClr val="black"/>
                </a:solidFill>
                <a:latin typeface="Nyala" panose="02000504070300020003" pitchFamily="2" charset="0"/>
              </a:rPr>
              <a:t>ukończyć </a:t>
            </a:r>
            <a:r>
              <a:rPr lang="pl-PL" sz="2600" dirty="0">
                <a:solidFill>
                  <a:prstClr val="black"/>
                </a:solidFill>
                <a:latin typeface="Nyala" panose="02000504070300020003" pitchFamily="2" charset="0"/>
              </a:rPr>
              <a:t>branżową szkołę I stopnia w roku szkolnym poprzedzającym rozpoczęcie nauki w branżowej szkole </a:t>
            </a:r>
            <a:r>
              <a:rPr lang="pl-PL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l-PL" sz="2600" dirty="0">
                <a:solidFill>
                  <a:prstClr val="black"/>
                </a:solidFill>
                <a:latin typeface="Nyala" panose="02000504070300020003" pitchFamily="2" charset="0"/>
              </a:rPr>
              <a:t> stopnia,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prstClr val="black"/>
                </a:solidFill>
                <a:latin typeface="Nyala" panose="02000504070300020003" pitchFamily="2" charset="0"/>
              </a:rPr>
              <a:t>złożyć </a:t>
            </a:r>
            <a:r>
              <a:rPr lang="pl-PL" sz="2600" dirty="0">
                <a:solidFill>
                  <a:prstClr val="black"/>
                </a:solidFill>
                <a:latin typeface="Nyala" panose="02000504070300020003" pitchFamily="2" charset="0"/>
              </a:rPr>
              <a:t>świadectwo ukończenia branżowej szkoły </a:t>
            </a:r>
            <a:r>
              <a:rPr lang="pl-PL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600" dirty="0">
                <a:solidFill>
                  <a:prstClr val="black"/>
                </a:solidFill>
                <a:latin typeface="Nyala" panose="02000504070300020003" pitchFamily="2" charset="0"/>
              </a:rPr>
              <a:t> stopnia,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prstClr val="black"/>
                </a:solidFill>
                <a:latin typeface="Nyala" panose="02000504070300020003" pitchFamily="2" charset="0"/>
              </a:rPr>
              <a:t>złożyć </a:t>
            </a:r>
            <a:r>
              <a:rPr lang="pl-PL" sz="2600" dirty="0">
                <a:solidFill>
                  <a:prstClr val="black"/>
                </a:solidFill>
                <a:latin typeface="Nyala" panose="02000504070300020003" pitchFamily="2" charset="0"/>
              </a:rPr>
              <a:t>zaświadczenie o zawodzie nauczanym w branżowej szkole </a:t>
            </a:r>
            <a:r>
              <a:rPr lang="pl-PL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600" dirty="0">
                <a:solidFill>
                  <a:prstClr val="black"/>
                </a:solidFill>
                <a:latin typeface="Nyala" panose="02000504070300020003" pitchFamily="2" charset="0"/>
              </a:rPr>
              <a:t> stopnia, w którym wyodrębniono kwalifikację wspólną dla zawodu nauczanego w ukończonej branżowej szkole </a:t>
            </a:r>
            <a:r>
              <a:rPr lang="pl-PL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600" dirty="0">
                <a:solidFill>
                  <a:prstClr val="black"/>
                </a:solidFill>
                <a:latin typeface="Nyala" panose="02000504070300020003" pitchFamily="2" charset="0"/>
              </a:rPr>
              <a:t>stopnia oraz w branżowej szkole </a:t>
            </a:r>
            <a:r>
              <a:rPr lang="pl-PL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l-PL" sz="2600" dirty="0">
                <a:solidFill>
                  <a:prstClr val="black"/>
                </a:solidFill>
                <a:latin typeface="Nyala" panose="02000504070300020003" pitchFamily="2" charset="0"/>
              </a:rPr>
              <a:t> stopnia, do której ubiegasz się o przyjęcie,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prstClr val="black"/>
                </a:solidFill>
                <a:latin typeface="Nyala" panose="02000504070300020003" pitchFamily="2" charset="0"/>
              </a:rPr>
              <a:t>złożyć </a:t>
            </a:r>
            <a:r>
              <a:rPr lang="pl-PL" sz="2600" dirty="0">
                <a:solidFill>
                  <a:prstClr val="black"/>
                </a:solidFill>
                <a:latin typeface="Nyala" panose="02000504070300020003" pitchFamily="2" charset="0"/>
              </a:rPr>
              <a:t>zaświadczenie lekarskie o braku przeciwwskazań zdrowotnych do podjęcia praktycznej nauki zawodu.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5158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chemeClr val="tx2"/>
                </a:solidFill>
              </a:rPr>
              <a:t>Czego będziesz się uczyć?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700808"/>
            <a:ext cx="6984776" cy="4248472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3200" b="1" dirty="0">
                <a:solidFill>
                  <a:prstClr val="black"/>
                </a:solidFill>
                <a:latin typeface="Nyala" panose="02000504070300020003" pitchFamily="2" charset="0"/>
              </a:rPr>
              <a:t>W trakcie 2-letniej nauki w Szkole Branżowej </a:t>
            </a:r>
            <a:r>
              <a:rPr lang="pl-PL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pl-PL" sz="3200" b="1" dirty="0">
                <a:solidFill>
                  <a:prstClr val="black"/>
                </a:solidFill>
                <a:latin typeface="Nyala" panose="02000504070300020003" pitchFamily="2" charset="0"/>
              </a:rPr>
              <a:t>stopnia: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prstClr val="black"/>
                </a:solidFill>
                <a:latin typeface="Nyala" panose="02000504070300020003" pitchFamily="2" charset="0"/>
              </a:rPr>
              <a:t>przedmiotów </a:t>
            </a:r>
            <a:r>
              <a:rPr lang="pl-PL" sz="3200" dirty="0">
                <a:solidFill>
                  <a:prstClr val="black"/>
                </a:solidFill>
                <a:latin typeface="Nyala" panose="02000504070300020003" pitchFamily="2" charset="0"/>
              </a:rPr>
              <a:t>ogólnokształcących na poziomie podstawowym,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prstClr val="black"/>
                </a:solidFill>
                <a:latin typeface="Nyala" panose="02000504070300020003" pitchFamily="2" charset="0"/>
              </a:rPr>
              <a:t>przedmiotów </a:t>
            </a:r>
            <a:r>
              <a:rPr lang="pl-PL" sz="3200" dirty="0">
                <a:solidFill>
                  <a:prstClr val="black"/>
                </a:solidFill>
                <a:latin typeface="Nyala" panose="02000504070300020003" pitchFamily="2" charset="0"/>
              </a:rPr>
              <a:t>zawodowych,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endParaRPr lang="pl-PL" sz="3200" dirty="0">
              <a:solidFill>
                <a:prstClr val="black"/>
              </a:solidFill>
              <a:latin typeface="Nyala" panose="02000504070300020003" pitchFamily="2" charset="0"/>
            </a:endParaRPr>
          </a:p>
          <a:p>
            <a:pPr marL="0" lvl="0" indent="0" algn="ctr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3200" b="1" dirty="0">
                <a:solidFill>
                  <a:prstClr val="black"/>
                </a:solidFill>
                <a:latin typeface="Nyala" panose="02000504070300020003" pitchFamily="2" charset="0"/>
              </a:rPr>
              <a:t>Praktyczna nauka zawodu </a:t>
            </a:r>
            <a:r>
              <a:rPr lang="pl-PL" sz="3200" dirty="0">
                <a:solidFill>
                  <a:prstClr val="black"/>
                </a:solidFill>
                <a:latin typeface="Nyala" panose="02000504070300020003" pitchFamily="2" charset="0"/>
              </a:rPr>
              <a:t>w formie zajęć praktycznych odbywa się u pracodawcy.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6126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955233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chemeClr val="tx2"/>
                </a:solidFill>
              </a:rPr>
              <a:t>Jakie wykształcenie zdobędziesz?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2060848"/>
            <a:ext cx="7056784" cy="4032448"/>
          </a:xfrm>
        </p:spPr>
        <p:txBody>
          <a:bodyPr>
            <a:normAutofit fontScale="92500"/>
          </a:bodyPr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2800" dirty="0">
                <a:solidFill>
                  <a:prstClr val="black"/>
                </a:solidFill>
                <a:latin typeface="Nyala" panose="02000504070300020003" pitchFamily="2" charset="0"/>
              </a:rPr>
              <a:t>Uzyskasz </a:t>
            </a:r>
            <a:r>
              <a:rPr lang="pl-PL" sz="2800" b="1" dirty="0">
                <a:solidFill>
                  <a:prstClr val="black"/>
                </a:solidFill>
                <a:latin typeface="Nyala" panose="02000504070300020003" pitchFamily="2" charset="0"/>
              </a:rPr>
              <a:t>wykształcenie średnie branżowe</a:t>
            </a:r>
            <a:r>
              <a:rPr lang="pl-PL" sz="2800" dirty="0">
                <a:solidFill>
                  <a:prstClr val="black"/>
                </a:solidFill>
                <a:latin typeface="Nyala" panose="02000504070300020003" pitchFamily="2" charset="0"/>
              </a:rPr>
              <a:t> i otrzymasz świadectwo ukończenia branżowej szkoły II stopnia.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2800" dirty="0">
                <a:solidFill>
                  <a:prstClr val="black"/>
                </a:solidFill>
                <a:latin typeface="Nyala" panose="02000504070300020003" pitchFamily="2" charset="0"/>
              </a:rPr>
              <a:t>Po ukończeniu szkoły możesz </a:t>
            </a:r>
            <a:r>
              <a:rPr lang="pl-PL" sz="2800" b="1" dirty="0">
                <a:solidFill>
                  <a:prstClr val="black"/>
                </a:solidFill>
                <a:latin typeface="Nyala" panose="02000504070300020003" pitchFamily="2" charset="0"/>
              </a:rPr>
              <a:t>przystąpić do egzaminu maturalnego (na poziomie podstawowym) </a:t>
            </a:r>
            <a:r>
              <a:rPr lang="pl-PL" sz="2800" dirty="0">
                <a:solidFill>
                  <a:prstClr val="black"/>
                </a:solidFill>
                <a:latin typeface="Nyala" panose="02000504070300020003" pitchFamily="2" charset="0"/>
              </a:rPr>
              <a:t>z następujących przedmiotów: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prstClr val="black"/>
                </a:solidFill>
                <a:latin typeface="Nyala" panose="02000504070300020003" pitchFamily="2" charset="0"/>
              </a:rPr>
              <a:t>język </a:t>
            </a:r>
            <a:r>
              <a:rPr lang="pl-PL" sz="2800" dirty="0">
                <a:solidFill>
                  <a:prstClr val="black"/>
                </a:solidFill>
                <a:latin typeface="Nyala" panose="02000504070300020003" pitchFamily="2" charset="0"/>
              </a:rPr>
              <a:t>polski, matematyka, język obcy,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prstClr val="black"/>
                </a:solidFill>
                <a:latin typeface="Nyala" panose="02000504070300020003" pitchFamily="2" charset="0"/>
              </a:rPr>
              <a:t>dodatkowo</a:t>
            </a:r>
            <a:r>
              <a:rPr lang="pl-PL" sz="2800" dirty="0">
                <a:solidFill>
                  <a:prstClr val="black"/>
                </a:solidFill>
                <a:latin typeface="Nyala" panose="02000504070300020003" pitchFamily="2" charset="0"/>
              </a:rPr>
              <a:t>, przystąpisz, także do egzaminu </a:t>
            </a:r>
            <a:r>
              <a:rPr lang="pl-PL" sz="2800" dirty="0" smtClean="0">
                <a:solidFill>
                  <a:prstClr val="black"/>
                </a:solidFill>
                <a:latin typeface="Nyala" panose="02000504070300020003" pitchFamily="2" charset="0"/>
              </a:rPr>
              <a:t>potwierdzającego kwalifikację </a:t>
            </a:r>
            <a:r>
              <a:rPr lang="pl-PL" sz="2800" dirty="0">
                <a:solidFill>
                  <a:prstClr val="black"/>
                </a:solidFill>
                <a:latin typeface="Nyala" panose="02000504070300020003" pitchFamily="2" charset="0"/>
              </a:rPr>
              <a:t>w danym zawodzie i otrzymasz świadectwo dojrzałości.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2056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836712"/>
            <a:ext cx="6984776" cy="5040560"/>
          </a:xfrm>
        </p:spPr>
        <p:txBody>
          <a:bodyPr/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2800" b="1" dirty="0">
                <a:solidFill>
                  <a:prstClr val="black"/>
                </a:solidFill>
                <a:latin typeface="Nyala" panose="02000504070300020003" pitchFamily="2" charset="0"/>
              </a:rPr>
              <a:t>Po zdaniu egzaminu potwierdzającego kwalifikację w zawodzie, który składa się: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prstClr val="black"/>
                </a:solidFill>
                <a:latin typeface="Nyala" panose="02000504070300020003" pitchFamily="2" charset="0"/>
              </a:rPr>
              <a:t>z </a:t>
            </a:r>
            <a:r>
              <a:rPr lang="pl-PL" sz="2800" dirty="0">
                <a:solidFill>
                  <a:prstClr val="black"/>
                </a:solidFill>
                <a:latin typeface="Nyala" panose="02000504070300020003" pitchFamily="2" charset="0"/>
              </a:rPr>
              <a:t>części pisemnej,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prstClr val="black"/>
                </a:solidFill>
                <a:latin typeface="Nyala" panose="02000504070300020003" pitchFamily="2" charset="0"/>
              </a:rPr>
              <a:t>części </a:t>
            </a:r>
            <a:r>
              <a:rPr lang="pl-PL" sz="2800" dirty="0">
                <a:solidFill>
                  <a:prstClr val="black"/>
                </a:solidFill>
                <a:latin typeface="Nyala" panose="02000504070300020003" pitchFamily="2" charset="0"/>
              </a:rPr>
              <a:t>praktycznej, otrzymasz świadectwo potwierdzające kwalifikację w danym zawodzie.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2800" dirty="0">
                <a:solidFill>
                  <a:prstClr val="black"/>
                </a:solidFill>
                <a:latin typeface="Nyala" panose="02000504070300020003" pitchFamily="2" charset="0"/>
              </a:rPr>
              <a:t>Jeśli uzyskałeś wykształcenie średnie i świadectwa </a:t>
            </a:r>
            <a:r>
              <a:rPr lang="pl-PL" sz="2800" dirty="0" smtClean="0">
                <a:solidFill>
                  <a:prstClr val="black"/>
                </a:solidFill>
                <a:latin typeface="Nyala" panose="02000504070300020003" pitchFamily="2" charset="0"/>
              </a:rPr>
              <a:t>potwierdzające wszystkie </a:t>
            </a:r>
            <a:r>
              <a:rPr lang="pl-PL" sz="2800" dirty="0">
                <a:solidFill>
                  <a:prstClr val="black"/>
                </a:solidFill>
                <a:latin typeface="Nyala" panose="02000504070300020003" pitchFamily="2" charset="0"/>
              </a:rPr>
              <a:t>kwalifikacje wyodrębnione w danym zawodzie, otrzymujesz dyplom potwierdzający kwalifikacje zawodowe w zawodzie </a:t>
            </a:r>
            <a:r>
              <a:rPr lang="pl-PL" sz="2800" b="1" dirty="0">
                <a:solidFill>
                  <a:prstClr val="black"/>
                </a:solidFill>
                <a:latin typeface="Nyala" panose="02000504070300020003" pitchFamily="2" charset="0"/>
              </a:rPr>
              <a:t>na poziomie technika.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3270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chemeClr val="tx2"/>
                </a:solidFill>
              </a:rPr>
              <a:t>Co możesz robić dalej?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772816"/>
            <a:ext cx="6840760" cy="4176464"/>
          </a:xfrm>
        </p:spPr>
        <p:txBody>
          <a:bodyPr>
            <a:normAutofit/>
          </a:bodyPr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b="1" dirty="0">
                <a:solidFill>
                  <a:prstClr val="black"/>
                </a:solidFill>
                <a:latin typeface="Nyala" panose="02000504070300020003" pitchFamily="2" charset="0"/>
              </a:rPr>
              <a:t>Po ukończeniu branżowej szkoły </a:t>
            </a: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pl-PL" b="1" dirty="0">
                <a:solidFill>
                  <a:prstClr val="black"/>
                </a:solidFill>
                <a:latin typeface="Nyala" panose="02000504070300020003" pitchFamily="2" charset="0"/>
              </a:rPr>
              <a:t>stopnia możesz: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rozpocząć 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pracę w zawodzie,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po 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zdaniu egzaminu maturalnego możesz kontynuować kształcenie </a:t>
            </a: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na studiach 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wyższych,</a:t>
            </a:r>
          </a:p>
          <a:p>
            <a:pPr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zdobywać 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nowe kwalifikacje w ramach: kwalifikacyjnych </a:t>
            </a: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kursów zawodowych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, kursów umiejętności zawodowych, kursów </a:t>
            </a: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kompetencji ogólnych 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i innych kursów umożliwiających uzyskiwanie i </a:t>
            </a:r>
            <a:r>
              <a:rPr lang="pl-PL" dirty="0" smtClean="0">
                <a:solidFill>
                  <a:prstClr val="black"/>
                </a:solidFill>
                <a:latin typeface="Nyala" panose="02000504070300020003" pitchFamily="2" charset="0"/>
              </a:rPr>
              <a:t>uzupełnianie wiedzy</a:t>
            </a:r>
            <a:r>
              <a:rPr lang="pl-PL" dirty="0">
                <a:solidFill>
                  <a:prstClr val="black"/>
                </a:solidFill>
                <a:latin typeface="Nyala" panose="02000504070300020003" pitchFamily="2" charset="0"/>
              </a:rPr>
              <a:t>, umiejętności i kwalifikacji zawodowych w instytucjach kształcenia dorosłych.</a:t>
            </a:r>
          </a:p>
        </p:txBody>
      </p:sp>
    </p:spTree>
    <p:extLst>
      <p:ext uri="{BB962C8B-B14F-4D97-AF65-F5344CB8AC3E}">
        <p14:creationId xmlns:p14="http://schemas.microsoft.com/office/powerpoint/2010/main" val="268679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5"/>
          </a:xfrm>
        </p:spPr>
        <p:txBody>
          <a:bodyPr>
            <a:normAutofit/>
          </a:bodyPr>
          <a:lstStyle/>
          <a:p>
            <a:r>
              <a:rPr lang="pl-PL" sz="2200" b="1" dirty="0">
                <a:solidFill>
                  <a:prstClr val="black"/>
                </a:solidFill>
                <a:latin typeface="Franklin Gothic Book"/>
              </a:rPr>
              <a:t>Ścieżki </a:t>
            </a:r>
            <a:r>
              <a:rPr lang="pl-PL" sz="2200" b="1" dirty="0" smtClean="0">
                <a:solidFill>
                  <a:prstClr val="black"/>
                </a:solidFill>
                <a:latin typeface="Franklin Gothic Book"/>
              </a:rPr>
              <a:t>kształcenia po szkole podstawowej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628800"/>
            <a:ext cx="7128792" cy="4536504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344816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4752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692696"/>
            <a:ext cx="7344816" cy="4886357"/>
          </a:xfrm>
        </p:spPr>
        <p:txBody>
          <a:bodyPr>
            <a:normAutofit/>
          </a:bodyPr>
          <a:lstStyle/>
          <a:p>
            <a:endParaRPr lang="pl-PL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pl-PL" i="1" dirty="0">
                <a:latin typeface="Calibri"/>
              </a:rPr>
              <a:t>W opracowaniu prezentacji wykorzystano informacje zawarte na stronie http://doradztwo.ore.edu.pl/sciezka-ksztalcenia</a:t>
            </a:r>
            <a:r>
              <a:rPr lang="pl-PL" i="1" dirty="0" smtClean="0">
                <a:latin typeface="Calibri"/>
              </a:rPr>
              <a:t>/</a:t>
            </a:r>
            <a:endParaRPr lang="pl-PL" i="1" dirty="0" smtClean="0">
              <a:latin typeface="Calibri"/>
              <a:hlinkClick r:id="rId2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 algn="r">
              <a:buNone/>
            </a:pPr>
            <a:r>
              <a:rPr lang="pl-PL" i="1" dirty="0" smtClean="0">
                <a:latin typeface="Nyala" panose="02000504070300020003" pitchFamily="2" charset="0"/>
              </a:rPr>
              <a:t>Natalia Gadowska </a:t>
            </a:r>
          </a:p>
          <a:p>
            <a:pPr marL="0" indent="0" algn="r">
              <a:buNone/>
            </a:pPr>
            <a:r>
              <a:rPr lang="pl-PL" i="1" dirty="0">
                <a:latin typeface="Nyala" panose="02000504070300020003" pitchFamily="2" charset="0"/>
              </a:rPr>
              <a:t>s</a:t>
            </a:r>
            <a:r>
              <a:rPr lang="pl-PL" i="1" dirty="0" smtClean="0">
                <a:latin typeface="Nyala" panose="02000504070300020003" pitchFamily="2" charset="0"/>
              </a:rPr>
              <a:t>zkolny doradca zawodowy </a:t>
            </a:r>
            <a:endParaRPr lang="pl-PL" i="1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44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1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/>
                </a:solidFill>
              </a:rPr>
              <a:t>Liceum </a:t>
            </a:r>
            <a:r>
              <a:rPr lang="pl-PL" sz="3600" b="1" dirty="0" smtClean="0">
                <a:solidFill>
                  <a:schemeClr val="tx2"/>
                </a:solidFill>
              </a:rPr>
              <a:t>ogólnokształcące</a:t>
            </a:r>
            <a:endParaRPr lang="pl-PL" sz="4000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628800"/>
            <a:ext cx="7344816" cy="4392488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3600" b="1" dirty="0">
                <a:solidFill>
                  <a:prstClr val="black"/>
                </a:solidFill>
                <a:latin typeface="Nyala" panose="02000504070300020003" pitchFamily="2" charset="0"/>
              </a:rPr>
              <a:t>Jeżeli chcesz się dostać do liceum musisz: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900" dirty="0" smtClean="0">
                <a:solidFill>
                  <a:prstClr val="black"/>
                </a:solidFill>
                <a:latin typeface="Nyala" panose="02000504070300020003" pitchFamily="2" charset="0"/>
              </a:rPr>
              <a:t>ukończyć </a:t>
            </a:r>
            <a:r>
              <a:rPr lang="pl-PL" sz="3900" dirty="0">
                <a:solidFill>
                  <a:prstClr val="black"/>
                </a:solidFill>
                <a:latin typeface="Nyala" panose="02000504070300020003" pitchFamily="2" charset="0"/>
              </a:rPr>
              <a:t>szkołę podstawową,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900" dirty="0" smtClean="0">
                <a:solidFill>
                  <a:prstClr val="black"/>
                </a:solidFill>
                <a:latin typeface="Nyala" panose="02000504070300020003" pitchFamily="2" charset="0"/>
              </a:rPr>
              <a:t>złożyć </a:t>
            </a:r>
            <a:r>
              <a:rPr lang="pl-PL" sz="3900" dirty="0">
                <a:solidFill>
                  <a:prstClr val="black"/>
                </a:solidFill>
                <a:latin typeface="Nyala" panose="02000504070300020003" pitchFamily="2" charset="0"/>
              </a:rPr>
              <a:t>świadectwo ukończenia szkoły podstawowej,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900" dirty="0" smtClean="0">
                <a:solidFill>
                  <a:prstClr val="black"/>
                </a:solidFill>
                <a:latin typeface="Nyala" panose="02000504070300020003" pitchFamily="2" charset="0"/>
              </a:rPr>
              <a:t>złożyć </a:t>
            </a:r>
            <a:r>
              <a:rPr lang="pl-PL" sz="3900" dirty="0">
                <a:solidFill>
                  <a:prstClr val="black"/>
                </a:solidFill>
                <a:latin typeface="Nyala" panose="02000504070300020003" pitchFamily="2" charset="0"/>
              </a:rPr>
              <a:t>zaświadczenie o szczegółowych wynikach egzaminu ósmoklasisty.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671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/>
                </a:solidFill>
              </a:rPr>
              <a:t>Czego będziesz się uczyć?</a:t>
            </a:r>
            <a:endParaRPr lang="pl-PL" sz="3600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700808"/>
            <a:ext cx="7200800" cy="4320480"/>
          </a:xfrm>
        </p:spPr>
        <p:txBody>
          <a:bodyPr/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4000" b="1" dirty="0">
                <a:solidFill>
                  <a:prstClr val="black"/>
                </a:solidFill>
                <a:latin typeface="Nyala" panose="02000504070300020003" pitchFamily="2" charset="0"/>
              </a:rPr>
              <a:t>W trakcie 4 - letniej nauki w LO: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600" dirty="0" smtClean="0">
                <a:solidFill>
                  <a:prstClr val="black"/>
                </a:solidFill>
                <a:latin typeface="Nyala" panose="02000504070300020003" pitchFamily="2" charset="0"/>
              </a:rPr>
              <a:t>przedmiotów </a:t>
            </a:r>
            <a:r>
              <a:rPr lang="pl-PL" sz="3600" dirty="0">
                <a:solidFill>
                  <a:prstClr val="black"/>
                </a:solidFill>
                <a:latin typeface="Nyala" panose="02000504070300020003" pitchFamily="2" charset="0"/>
              </a:rPr>
              <a:t>ogólnych w zakresie podstawowym,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600" dirty="0" smtClean="0">
                <a:solidFill>
                  <a:prstClr val="black"/>
                </a:solidFill>
                <a:latin typeface="Nyala" panose="02000504070300020003" pitchFamily="2" charset="0"/>
              </a:rPr>
              <a:t>3 </a:t>
            </a:r>
            <a:r>
              <a:rPr lang="pl-PL" sz="3600" dirty="0">
                <a:solidFill>
                  <a:prstClr val="black"/>
                </a:solidFill>
                <a:latin typeface="Nyala" panose="02000504070300020003" pitchFamily="2" charset="0"/>
              </a:rPr>
              <a:t>przedmiotów </a:t>
            </a:r>
            <a:r>
              <a:rPr lang="pl-PL" sz="3600" dirty="0" smtClean="0">
                <a:solidFill>
                  <a:prstClr val="black"/>
                </a:solidFill>
                <a:latin typeface="Nyala" panose="02000504070300020003" pitchFamily="2" charset="0"/>
              </a:rPr>
              <a:t>uzupełniających </a:t>
            </a:r>
          </a:p>
          <a:p>
            <a:pPr marL="271463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3600" dirty="0" smtClean="0">
                <a:solidFill>
                  <a:prstClr val="black"/>
                </a:solidFill>
                <a:latin typeface="Nyala" panose="02000504070300020003" pitchFamily="2" charset="0"/>
              </a:rPr>
              <a:t>w </a:t>
            </a:r>
            <a:r>
              <a:rPr lang="pl-PL" sz="3600" dirty="0">
                <a:solidFill>
                  <a:prstClr val="black"/>
                </a:solidFill>
                <a:latin typeface="Nyala" panose="02000504070300020003" pitchFamily="2" charset="0"/>
              </a:rPr>
              <a:t>wybranym przez Ciebie profilu kształcenia w zakresie rozszerzonym.</a:t>
            </a:r>
          </a:p>
        </p:txBody>
      </p:sp>
    </p:spTree>
    <p:extLst>
      <p:ext uri="{BB962C8B-B14F-4D97-AF65-F5344CB8AC3E}">
        <p14:creationId xmlns:p14="http://schemas.microsoft.com/office/powerpoint/2010/main" val="428517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3" y="817583"/>
            <a:ext cx="7344816" cy="1027242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chemeClr val="tx2"/>
                </a:solidFill>
              </a:rPr>
              <a:t>Jakie </a:t>
            </a:r>
            <a:r>
              <a:rPr lang="pl-PL" sz="4000" b="1" dirty="0" smtClean="0">
                <a:solidFill>
                  <a:schemeClr val="tx2"/>
                </a:solidFill>
              </a:rPr>
              <a:t>wykształcenie zdobędziesz</a:t>
            </a:r>
            <a:r>
              <a:rPr lang="pl-PL" sz="4000" b="1" dirty="0">
                <a:solidFill>
                  <a:schemeClr val="tx2"/>
                </a:solidFill>
              </a:rPr>
              <a:t>?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2132856"/>
            <a:ext cx="7272808" cy="3816424"/>
          </a:xfrm>
        </p:spPr>
        <p:txBody>
          <a:bodyPr>
            <a:normAutofit/>
          </a:bodyPr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4000" dirty="0">
                <a:solidFill>
                  <a:prstClr val="black"/>
                </a:solidFill>
                <a:latin typeface="Nyala" panose="02000504070300020003" pitchFamily="2" charset="0"/>
              </a:rPr>
              <a:t>Uzyskasz </a:t>
            </a:r>
            <a:r>
              <a:rPr lang="pl-PL" sz="4000" b="1" dirty="0">
                <a:solidFill>
                  <a:prstClr val="black"/>
                </a:solidFill>
                <a:latin typeface="Nyala" panose="02000504070300020003" pitchFamily="2" charset="0"/>
              </a:rPr>
              <a:t>wykształcenie średnie</a:t>
            </a:r>
            <a:r>
              <a:rPr lang="pl-PL" sz="4000" dirty="0">
                <a:solidFill>
                  <a:prstClr val="black"/>
                </a:solidFill>
                <a:latin typeface="Nyala" panose="02000504070300020003" pitchFamily="2" charset="0"/>
              </a:rPr>
              <a:t> </a:t>
            </a:r>
            <a:endParaRPr lang="pl-PL" sz="4000" dirty="0" smtClean="0">
              <a:solidFill>
                <a:prstClr val="black"/>
              </a:solidFill>
              <a:latin typeface="Nyala" panose="02000504070300020003" pitchFamily="2" charset="0"/>
            </a:endParaRP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4000" dirty="0" smtClean="0">
                <a:solidFill>
                  <a:prstClr val="black"/>
                </a:solidFill>
                <a:latin typeface="Nyala" panose="02000504070300020003" pitchFamily="2" charset="0"/>
              </a:rPr>
              <a:t>i </a:t>
            </a:r>
            <a:r>
              <a:rPr lang="pl-PL" sz="4000" dirty="0">
                <a:solidFill>
                  <a:prstClr val="black"/>
                </a:solidFill>
                <a:latin typeface="Nyala" panose="02000504070300020003" pitchFamily="2" charset="0"/>
              </a:rPr>
              <a:t>otrzymasz świadectwo ukończenia liceum ogólnokształcącego.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4000" dirty="0">
                <a:solidFill>
                  <a:prstClr val="black"/>
                </a:solidFill>
                <a:latin typeface="Nyala" panose="02000504070300020003" pitchFamily="2" charset="0"/>
              </a:rPr>
              <a:t>Po zdaniu egzaminu maturalnego otrzymasz </a:t>
            </a:r>
            <a:r>
              <a:rPr lang="pl-PL" sz="4000" b="1" dirty="0">
                <a:solidFill>
                  <a:prstClr val="black"/>
                </a:solidFill>
                <a:latin typeface="Nyala" panose="02000504070300020003" pitchFamily="2" charset="0"/>
              </a:rPr>
              <a:t>świadectwo dojrzałości.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1263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1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/>
                </a:solidFill>
              </a:rPr>
              <a:t>Co możesz robić dalej?</a:t>
            </a:r>
            <a:endParaRPr lang="pl-PL" sz="3600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700808"/>
            <a:ext cx="7056784" cy="4392488"/>
          </a:xfrm>
        </p:spPr>
        <p:txBody>
          <a:bodyPr>
            <a:normAutofit fontScale="92500"/>
          </a:bodyPr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2600" b="1" dirty="0">
                <a:solidFill>
                  <a:prstClr val="black"/>
                </a:solidFill>
                <a:latin typeface="Nyala" panose="02000504070300020003" pitchFamily="2" charset="0"/>
              </a:rPr>
              <a:t>Po ukończeniu liceum możesz: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prstClr val="black"/>
                </a:solidFill>
                <a:latin typeface="Nyala" panose="02000504070300020003" pitchFamily="2" charset="0"/>
              </a:rPr>
              <a:t>kontynuować </a:t>
            </a:r>
            <a:r>
              <a:rPr lang="pl-PL" sz="2600" dirty="0">
                <a:solidFill>
                  <a:prstClr val="black"/>
                </a:solidFill>
                <a:latin typeface="Nyala" panose="02000504070300020003" pitchFamily="2" charset="0"/>
              </a:rPr>
              <a:t>naukę w szkole wyższej,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prstClr val="black"/>
                </a:solidFill>
                <a:latin typeface="Nyala" panose="02000504070300020003" pitchFamily="2" charset="0"/>
              </a:rPr>
              <a:t>kształcić </a:t>
            </a:r>
            <a:r>
              <a:rPr lang="pl-PL" sz="2600" dirty="0">
                <a:solidFill>
                  <a:prstClr val="black"/>
                </a:solidFill>
                <a:latin typeface="Nyala" panose="02000504070300020003" pitchFamily="2" charset="0"/>
              </a:rPr>
              <a:t>się zawodowo w szkole policealnej,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prstClr val="black"/>
                </a:solidFill>
                <a:latin typeface="Nyala" panose="02000504070300020003" pitchFamily="2" charset="0"/>
              </a:rPr>
              <a:t>pójść </a:t>
            </a:r>
            <a:r>
              <a:rPr lang="pl-PL" sz="2600" dirty="0">
                <a:solidFill>
                  <a:prstClr val="black"/>
                </a:solidFill>
                <a:latin typeface="Nyala" panose="02000504070300020003" pitchFamily="2" charset="0"/>
              </a:rPr>
              <a:t>do </a:t>
            </a:r>
            <a:r>
              <a:rPr lang="pl-PL" sz="2600" dirty="0" smtClean="0">
                <a:solidFill>
                  <a:prstClr val="black"/>
                </a:solidFill>
                <a:latin typeface="Nyala" panose="02000504070300020003" pitchFamily="2" charset="0"/>
              </a:rPr>
              <a:t>pracy,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prstClr val="black"/>
                </a:solidFill>
                <a:latin typeface="Nyala" panose="02000504070300020003" pitchFamily="2" charset="0"/>
              </a:rPr>
              <a:t>zdobywać nowe kwalifikacje w ramach: kwalifikacyjnych kursów zawodowych, kursów umiejętności zawodowych, kursów kompetencji ogólnych i innych kursów umożliwiających uzyskiwanie i uzupełnianie wiedzy,</a:t>
            </a:r>
          </a:p>
          <a:p>
            <a:pPr marL="271463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2600" dirty="0" smtClean="0">
                <a:solidFill>
                  <a:prstClr val="black"/>
                </a:solidFill>
                <a:latin typeface="Nyala" panose="02000504070300020003" pitchFamily="2" charset="0"/>
              </a:rPr>
              <a:t>umiejętności </a:t>
            </a:r>
            <a:r>
              <a:rPr lang="pl-PL" sz="2600" dirty="0">
                <a:solidFill>
                  <a:prstClr val="black"/>
                </a:solidFill>
                <a:latin typeface="Nyala" panose="02000504070300020003" pitchFamily="2" charset="0"/>
              </a:rPr>
              <a:t>i kwalifikacji zawodowych w instytucjach kształcenia dorosłych.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475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1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2060"/>
                </a:solidFill>
              </a:rPr>
              <a:t>Technikum zawodowe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700808"/>
            <a:ext cx="6768752" cy="4248472"/>
          </a:xfrm>
        </p:spPr>
        <p:txBody>
          <a:bodyPr>
            <a:normAutofit fontScale="77500" lnSpcReduction="20000"/>
          </a:bodyPr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3900" b="1" dirty="0">
                <a:solidFill>
                  <a:prstClr val="black"/>
                </a:solidFill>
                <a:latin typeface="Nyala" panose="02000504070300020003" pitchFamily="2" charset="0"/>
              </a:rPr>
              <a:t>Jeżeli chcesz się dostać do technikum musisz: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900" dirty="0" smtClean="0">
                <a:solidFill>
                  <a:prstClr val="black"/>
                </a:solidFill>
                <a:latin typeface="Nyala" panose="02000504070300020003" pitchFamily="2" charset="0"/>
              </a:rPr>
              <a:t>ukończyć </a:t>
            </a:r>
            <a:r>
              <a:rPr lang="pl-PL" sz="3900" dirty="0">
                <a:solidFill>
                  <a:prstClr val="black"/>
                </a:solidFill>
                <a:latin typeface="Nyala" panose="02000504070300020003" pitchFamily="2" charset="0"/>
              </a:rPr>
              <a:t>szkołę podstawową,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900" dirty="0" smtClean="0">
                <a:solidFill>
                  <a:prstClr val="black"/>
                </a:solidFill>
                <a:latin typeface="Nyala" panose="02000504070300020003" pitchFamily="2" charset="0"/>
              </a:rPr>
              <a:t>złożyć </a:t>
            </a:r>
            <a:r>
              <a:rPr lang="pl-PL" sz="3900" dirty="0">
                <a:solidFill>
                  <a:prstClr val="black"/>
                </a:solidFill>
                <a:latin typeface="Nyala" panose="02000504070300020003" pitchFamily="2" charset="0"/>
              </a:rPr>
              <a:t>świadectwo ukończenia szkoły podstawowej,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900" dirty="0" smtClean="0">
                <a:solidFill>
                  <a:prstClr val="black"/>
                </a:solidFill>
                <a:latin typeface="Nyala" panose="02000504070300020003" pitchFamily="2" charset="0"/>
              </a:rPr>
              <a:t>złożyć </a:t>
            </a:r>
            <a:r>
              <a:rPr lang="pl-PL" sz="3900" dirty="0">
                <a:solidFill>
                  <a:prstClr val="black"/>
                </a:solidFill>
                <a:latin typeface="Nyala" panose="02000504070300020003" pitchFamily="2" charset="0"/>
              </a:rPr>
              <a:t>zaświadczenie o szczegółowych </a:t>
            </a:r>
            <a:r>
              <a:rPr lang="pl-PL" sz="3900" dirty="0" smtClean="0">
                <a:solidFill>
                  <a:prstClr val="black"/>
                </a:solidFill>
                <a:latin typeface="Nyala" panose="02000504070300020003" pitchFamily="2" charset="0"/>
              </a:rPr>
              <a:t>wynikach egzaminu </a:t>
            </a:r>
            <a:r>
              <a:rPr lang="pl-PL" sz="3900" dirty="0">
                <a:solidFill>
                  <a:prstClr val="black"/>
                </a:solidFill>
                <a:latin typeface="Nyala" panose="02000504070300020003" pitchFamily="2" charset="0"/>
              </a:rPr>
              <a:t>ósmoklasisty,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900" dirty="0" smtClean="0">
                <a:solidFill>
                  <a:prstClr val="black"/>
                </a:solidFill>
                <a:latin typeface="Nyala" panose="02000504070300020003" pitchFamily="2" charset="0"/>
              </a:rPr>
              <a:t>złożyć </a:t>
            </a:r>
            <a:r>
              <a:rPr lang="pl-PL" sz="3900" dirty="0">
                <a:solidFill>
                  <a:prstClr val="black"/>
                </a:solidFill>
                <a:latin typeface="Nyala" panose="02000504070300020003" pitchFamily="2" charset="0"/>
              </a:rPr>
              <a:t>zaświadczenie lekarskie </a:t>
            </a:r>
            <a:r>
              <a:rPr lang="pl-PL" sz="3900" dirty="0" smtClean="0">
                <a:solidFill>
                  <a:prstClr val="black"/>
                </a:solidFill>
                <a:latin typeface="Nyala" panose="02000504070300020003" pitchFamily="2" charset="0"/>
              </a:rPr>
              <a:t>potwierdzające brak przeciwwskazań </a:t>
            </a:r>
            <a:r>
              <a:rPr lang="pl-PL" sz="3900" dirty="0">
                <a:solidFill>
                  <a:prstClr val="black"/>
                </a:solidFill>
                <a:latin typeface="Nyala" panose="02000504070300020003" pitchFamily="2" charset="0"/>
              </a:rPr>
              <a:t>zdrowotnych do </a:t>
            </a:r>
            <a:r>
              <a:rPr lang="pl-PL" sz="3900" dirty="0" smtClean="0">
                <a:solidFill>
                  <a:prstClr val="black"/>
                </a:solidFill>
                <a:latin typeface="Nyala" panose="02000504070300020003" pitchFamily="2" charset="0"/>
              </a:rPr>
              <a:t>kształcenia w wybranym zawodzie (od lekarza medycyny pracy). </a:t>
            </a:r>
            <a:endParaRPr lang="pl-PL" sz="3900" dirty="0">
              <a:solidFill>
                <a:prstClr val="black"/>
              </a:solidFill>
              <a:latin typeface="Nyala" panose="02000504070300020003" pitchFamily="2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918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1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2060"/>
                </a:solidFill>
              </a:rPr>
              <a:t>Czego będziesz się uczyć?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28800"/>
            <a:ext cx="6984776" cy="4464496"/>
          </a:xfrm>
        </p:spPr>
        <p:txBody>
          <a:bodyPr>
            <a:normAutofit fontScale="92500"/>
          </a:bodyPr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2900" b="1" dirty="0">
                <a:solidFill>
                  <a:prstClr val="black"/>
                </a:solidFill>
                <a:latin typeface="Nyala" panose="02000504070300020003" pitchFamily="2" charset="0"/>
              </a:rPr>
              <a:t>W trakcie 5-letniej nauki w Technikum </a:t>
            </a:r>
            <a:r>
              <a:rPr lang="pl-PL" sz="2900" b="1" dirty="0" smtClean="0">
                <a:solidFill>
                  <a:prstClr val="black"/>
                </a:solidFill>
                <a:latin typeface="Nyala" panose="02000504070300020003" pitchFamily="2" charset="0"/>
              </a:rPr>
              <a:t>Zawodowym</a:t>
            </a:r>
            <a:r>
              <a:rPr lang="pl-PL" sz="2900" b="1" dirty="0">
                <a:solidFill>
                  <a:prstClr val="black"/>
                </a:solidFill>
                <a:latin typeface="Nyala" panose="02000504070300020003" pitchFamily="2" charset="0"/>
              </a:rPr>
              <a:t>: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900" dirty="0" smtClean="0">
                <a:solidFill>
                  <a:prstClr val="black"/>
                </a:solidFill>
                <a:latin typeface="Nyala" panose="02000504070300020003" pitchFamily="2" charset="0"/>
              </a:rPr>
              <a:t>przedmiotów </a:t>
            </a:r>
            <a:r>
              <a:rPr lang="pl-PL" sz="2900" dirty="0">
                <a:solidFill>
                  <a:prstClr val="black"/>
                </a:solidFill>
                <a:latin typeface="Nyala" panose="02000504070300020003" pitchFamily="2" charset="0"/>
              </a:rPr>
              <a:t>ogólnych w zakresie podstawowym,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900" dirty="0" smtClean="0">
                <a:solidFill>
                  <a:prstClr val="black"/>
                </a:solidFill>
                <a:latin typeface="Nyala" panose="02000504070300020003" pitchFamily="2" charset="0"/>
              </a:rPr>
              <a:t>2 </a:t>
            </a:r>
            <a:r>
              <a:rPr lang="pl-PL" sz="2900" dirty="0">
                <a:solidFill>
                  <a:prstClr val="black"/>
                </a:solidFill>
                <a:latin typeface="Nyala" panose="02000504070300020003" pitchFamily="2" charset="0"/>
              </a:rPr>
              <a:t>przedmiotów </a:t>
            </a:r>
            <a:r>
              <a:rPr lang="pl-PL" sz="2900" dirty="0" smtClean="0">
                <a:solidFill>
                  <a:prstClr val="black"/>
                </a:solidFill>
                <a:latin typeface="Nyala" panose="02000504070300020003" pitchFamily="2" charset="0"/>
              </a:rPr>
              <a:t>na poziomie rozszerzonym, które wiążą się z wybranym przez Ciebie zawodem, </a:t>
            </a:r>
            <a:endParaRPr lang="pl-PL" sz="2900" dirty="0">
              <a:solidFill>
                <a:prstClr val="black"/>
              </a:solidFill>
              <a:latin typeface="Nyala" panose="02000504070300020003" pitchFamily="2" charset="0"/>
            </a:endParaRP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900" dirty="0" smtClean="0">
                <a:solidFill>
                  <a:prstClr val="black"/>
                </a:solidFill>
                <a:latin typeface="Nyala" panose="02000504070300020003" pitchFamily="2" charset="0"/>
              </a:rPr>
              <a:t>przedmiotów </a:t>
            </a:r>
            <a:r>
              <a:rPr lang="pl-PL" sz="2900" dirty="0">
                <a:solidFill>
                  <a:prstClr val="black"/>
                </a:solidFill>
                <a:latin typeface="Nyala" panose="02000504070300020003" pitchFamily="2" charset="0"/>
              </a:rPr>
              <a:t>uzupełniających,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2900" dirty="0" smtClean="0">
                <a:solidFill>
                  <a:prstClr val="black"/>
                </a:solidFill>
                <a:latin typeface="Nyala" panose="02000504070300020003" pitchFamily="2" charset="0"/>
              </a:rPr>
              <a:t>przedmiotów </a:t>
            </a:r>
            <a:r>
              <a:rPr lang="pl-PL" sz="2900" dirty="0">
                <a:solidFill>
                  <a:prstClr val="black"/>
                </a:solidFill>
                <a:latin typeface="Nyala" panose="02000504070300020003" pitchFamily="2" charset="0"/>
              </a:rPr>
              <a:t>zawodowych</a:t>
            </a:r>
            <a:r>
              <a:rPr lang="pl-PL" sz="2900" dirty="0" smtClean="0">
                <a:solidFill>
                  <a:prstClr val="black"/>
                </a:solidFill>
                <a:latin typeface="Nyala" panose="02000504070300020003" pitchFamily="2" charset="0"/>
              </a:rPr>
              <a:t>.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pl-PL" sz="2900" dirty="0">
              <a:solidFill>
                <a:prstClr val="black"/>
              </a:solidFill>
              <a:latin typeface="Nyala" panose="02000504070300020003" pitchFamily="2" charset="0"/>
            </a:endParaRPr>
          </a:p>
          <a:p>
            <a:pPr marL="0" lvl="0" indent="0" algn="ctr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2900" b="1" dirty="0">
                <a:solidFill>
                  <a:prstClr val="black"/>
                </a:solidFill>
                <a:latin typeface="Nyala" panose="02000504070300020003" pitchFamily="2" charset="0"/>
              </a:rPr>
              <a:t>Praktyczną naukę zawodu odbywasz w formie praktyki zawodowej.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1820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3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002060"/>
                </a:solidFill>
              </a:rPr>
              <a:t>Jakie wykształcenie zdobędziesz?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988840"/>
            <a:ext cx="6984776" cy="4104456"/>
          </a:xfrm>
        </p:spPr>
        <p:txBody>
          <a:bodyPr>
            <a:normAutofit fontScale="62500" lnSpcReduction="20000"/>
          </a:bodyPr>
          <a:lstStyle/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3500" dirty="0">
                <a:solidFill>
                  <a:prstClr val="black"/>
                </a:solidFill>
                <a:latin typeface="Nyala" panose="02000504070300020003" pitchFamily="2" charset="0"/>
              </a:rPr>
              <a:t>Uzyskasz </a:t>
            </a:r>
            <a:r>
              <a:rPr lang="pl-PL" sz="3500" b="1" dirty="0">
                <a:solidFill>
                  <a:prstClr val="black"/>
                </a:solidFill>
                <a:latin typeface="Nyala" panose="02000504070300020003" pitchFamily="2" charset="0"/>
              </a:rPr>
              <a:t>wykształcenie średnie </a:t>
            </a:r>
            <a:r>
              <a:rPr lang="pl-PL" sz="3500" dirty="0">
                <a:solidFill>
                  <a:prstClr val="black"/>
                </a:solidFill>
                <a:latin typeface="Nyala" panose="02000504070300020003" pitchFamily="2" charset="0"/>
              </a:rPr>
              <a:t>i otrzymasz świadectwo </a:t>
            </a:r>
            <a:r>
              <a:rPr lang="pl-PL" sz="3500" dirty="0" smtClean="0">
                <a:solidFill>
                  <a:prstClr val="black"/>
                </a:solidFill>
                <a:latin typeface="Nyala" panose="02000504070300020003" pitchFamily="2" charset="0"/>
              </a:rPr>
              <a:t>ukończenia technikum</a:t>
            </a:r>
            <a:r>
              <a:rPr lang="pl-PL" sz="3500" dirty="0">
                <a:solidFill>
                  <a:prstClr val="black"/>
                </a:solidFill>
                <a:latin typeface="Nyala" panose="02000504070300020003" pitchFamily="2" charset="0"/>
              </a:rPr>
              <a:t>.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3500" b="1" dirty="0">
                <a:solidFill>
                  <a:prstClr val="black"/>
                </a:solidFill>
                <a:latin typeface="Nyala" panose="02000504070300020003" pitchFamily="2" charset="0"/>
              </a:rPr>
              <a:t>Po zdaniu egzaminu </a:t>
            </a:r>
            <a:r>
              <a:rPr lang="pl-PL" sz="3500" dirty="0">
                <a:solidFill>
                  <a:prstClr val="black"/>
                </a:solidFill>
                <a:latin typeface="Nyala" panose="02000504070300020003" pitchFamily="2" charset="0"/>
              </a:rPr>
              <a:t>potwierdzającego kwalifikacje w zawodzie, który składa się: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500" dirty="0" smtClean="0">
                <a:solidFill>
                  <a:prstClr val="black"/>
                </a:solidFill>
                <a:latin typeface="Nyala" panose="02000504070300020003" pitchFamily="2" charset="0"/>
              </a:rPr>
              <a:t>z </a:t>
            </a:r>
            <a:r>
              <a:rPr lang="pl-PL" sz="3500" dirty="0">
                <a:solidFill>
                  <a:prstClr val="black"/>
                </a:solidFill>
                <a:latin typeface="Nyala" panose="02000504070300020003" pitchFamily="2" charset="0"/>
              </a:rPr>
              <a:t>części pisemnej,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pl-PL" sz="3500" dirty="0" smtClean="0">
                <a:solidFill>
                  <a:prstClr val="black"/>
                </a:solidFill>
                <a:latin typeface="Nyala" panose="02000504070300020003" pitchFamily="2" charset="0"/>
              </a:rPr>
              <a:t>części </a:t>
            </a:r>
            <a:r>
              <a:rPr lang="pl-PL" sz="3500" dirty="0">
                <a:solidFill>
                  <a:prstClr val="black"/>
                </a:solidFill>
                <a:latin typeface="Nyala" panose="02000504070300020003" pitchFamily="2" charset="0"/>
              </a:rPr>
              <a:t>praktycznej, otrzymasz świadectwo potwierdzające </a:t>
            </a:r>
            <a:r>
              <a:rPr lang="pl-PL" sz="3500" b="1" dirty="0">
                <a:solidFill>
                  <a:prstClr val="black"/>
                </a:solidFill>
                <a:latin typeface="Nyala" panose="02000504070300020003" pitchFamily="2" charset="0"/>
              </a:rPr>
              <a:t>kwalifikację w (danym) zawodzie</a:t>
            </a:r>
            <a:r>
              <a:rPr lang="pl-PL" sz="3500" b="1" dirty="0" smtClean="0">
                <a:solidFill>
                  <a:prstClr val="black"/>
                </a:solidFill>
                <a:latin typeface="Nyala" panose="02000504070300020003" pitchFamily="2" charset="0"/>
              </a:rPr>
              <a:t>.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endParaRPr lang="pl-PL" sz="3500" dirty="0">
              <a:solidFill>
                <a:prstClr val="black"/>
              </a:solidFill>
              <a:latin typeface="Nyala" panose="02000504070300020003" pitchFamily="2" charset="0"/>
            </a:endParaRP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None/>
            </a:pPr>
            <a:r>
              <a:rPr lang="pl-PL" sz="3500" dirty="0">
                <a:solidFill>
                  <a:prstClr val="black"/>
                </a:solidFill>
                <a:latin typeface="Nyala" panose="02000504070300020003" pitchFamily="2" charset="0"/>
              </a:rPr>
              <a:t>Jeśli uzyskasz wykształcenie średnie i </a:t>
            </a:r>
            <a:r>
              <a:rPr lang="pl-PL" sz="3500" dirty="0" smtClean="0">
                <a:solidFill>
                  <a:prstClr val="black"/>
                </a:solidFill>
                <a:latin typeface="Nyala" panose="02000504070300020003" pitchFamily="2" charset="0"/>
              </a:rPr>
              <a:t>świadectwo </a:t>
            </a:r>
            <a:r>
              <a:rPr lang="pl-PL" sz="3500" dirty="0">
                <a:solidFill>
                  <a:prstClr val="black"/>
                </a:solidFill>
                <a:latin typeface="Nyala" panose="02000504070300020003" pitchFamily="2" charset="0"/>
              </a:rPr>
              <a:t>potwierdzające </a:t>
            </a:r>
            <a:r>
              <a:rPr lang="pl-PL" sz="3500" dirty="0" smtClean="0">
                <a:solidFill>
                  <a:prstClr val="black"/>
                </a:solidFill>
                <a:latin typeface="Nyala" panose="02000504070300020003" pitchFamily="2" charset="0"/>
              </a:rPr>
              <a:t>kwalifikacje </a:t>
            </a:r>
            <a:r>
              <a:rPr lang="pl-PL" sz="3500" dirty="0">
                <a:solidFill>
                  <a:prstClr val="black"/>
                </a:solidFill>
                <a:latin typeface="Nyala" panose="02000504070300020003" pitchFamily="2" charset="0"/>
              </a:rPr>
              <a:t>wyodrębnione w danym zawodzie, otrzymujesz </a:t>
            </a:r>
            <a:r>
              <a:rPr lang="pl-PL" sz="3500" b="1" dirty="0" smtClean="0">
                <a:solidFill>
                  <a:prstClr val="black"/>
                </a:solidFill>
                <a:latin typeface="Nyala" panose="02000504070300020003" pitchFamily="2" charset="0"/>
              </a:rPr>
              <a:t>dyplom potwierdzający </a:t>
            </a:r>
            <a:r>
              <a:rPr lang="pl-PL" sz="3500" b="1" dirty="0">
                <a:solidFill>
                  <a:prstClr val="black"/>
                </a:solidFill>
                <a:latin typeface="Nyala" panose="02000504070300020003" pitchFamily="2" charset="0"/>
              </a:rPr>
              <a:t>kwalifikacje zawodowe.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6304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ezka">
  <a:themeElements>
    <a:clrScheme name="Pinezk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ezk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ezk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149</TotalTime>
  <Words>949</Words>
  <Application>Microsoft Office PowerPoint</Application>
  <PresentationFormat>Pokaz na ekranie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Pinezka</vt:lpstr>
      <vt:lpstr>Droga, którą idę… Rozpoznajemy możliwe  ścieżki kształcenia</vt:lpstr>
      <vt:lpstr>Ścieżki kształcenia po szkole podstawowej </vt:lpstr>
      <vt:lpstr>Liceum ogólnokształcące</vt:lpstr>
      <vt:lpstr>Czego będziesz się uczyć?</vt:lpstr>
      <vt:lpstr>Jakie wykształcenie zdobędziesz?</vt:lpstr>
      <vt:lpstr>Co możesz robić dalej?</vt:lpstr>
      <vt:lpstr>Technikum zawodowe</vt:lpstr>
      <vt:lpstr>Czego będziesz się uczyć?</vt:lpstr>
      <vt:lpstr>Jakie wykształcenie zdobędziesz?</vt:lpstr>
      <vt:lpstr>Co możesz robić dalej?</vt:lpstr>
      <vt:lpstr>Branżowa szkoła I stopnia</vt:lpstr>
      <vt:lpstr>Czego będziesz się uczyć?</vt:lpstr>
      <vt:lpstr>Jakie wykształcenie zdobędziesz?</vt:lpstr>
      <vt:lpstr>Co możesz robić dalej?</vt:lpstr>
      <vt:lpstr>Branżowa szkoła II stopnia</vt:lpstr>
      <vt:lpstr>Czego będziesz się uczyć?</vt:lpstr>
      <vt:lpstr>Jakie wykształcenie zdobędziesz?</vt:lpstr>
      <vt:lpstr>Prezentacja programu PowerPoint</vt:lpstr>
      <vt:lpstr>Co możesz robić dalej?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Natyś</dc:creator>
  <cp:lastModifiedBy>Natyś</cp:lastModifiedBy>
  <cp:revision>10</cp:revision>
  <dcterms:created xsi:type="dcterms:W3CDTF">2021-03-25T16:31:46Z</dcterms:created>
  <dcterms:modified xsi:type="dcterms:W3CDTF">2021-03-25T19:38:48Z</dcterms:modified>
</cp:coreProperties>
</file>