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93" r:id="rId6"/>
    <p:sldId id="282" r:id="rId7"/>
    <p:sldId id="283" r:id="rId8"/>
    <p:sldId id="295" r:id="rId9"/>
    <p:sldId id="294" r:id="rId10"/>
    <p:sldId id="284" r:id="rId11"/>
    <p:sldId id="296" r:id="rId12"/>
    <p:sldId id="290" r:id="rId13"/>
    <p:sldId id="291" r:id="rId14"/>
    <p:sldId id="28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62" autoAdjust="0"/>
  </p:normalViewPr>
  <p:slideViewPr>
    <p:cSldViewPr>
      <p:cViewPr>
        <p:scale>
          <a:sx n="67" d="100"/>
          <a:sy n="67" d="100"/>
        </p:scale>
        <p:origin x="-1380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E7FA1-E659-46D3-8365-D36865827C0C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B4551-9467-4B42-AAD7-13C3FB9FB5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82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B4551-9467-4B42-AAD7-13C3FB9FB53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976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pl-PL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514F8364-C334-4879-B071-C5AE786F1A42}" type="datetimeFigureOut">
              <a:rPr lang="pl-PL" smtClean="0"/>
              <a:t>2021-04-29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F4F487A8-069A-4094-B99B-DBD2AA2187A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136904" cy="2952327"/>
          </a:xfrm>
        </p:spPr>
        <p:txBody>
          <a:bodyPr anchor="ctr" anchorCtr="1">
            <a:normAutofit/>
          </a:bodyPr>
          <a:lstStyle/>
          <a:p>
            <a:pPr algn="ctr"/>
            <a:r>
              <a:rPr lang="pl-PL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ZASADY I TERMINY </a:t>
            </a:r>
            <a:br>
              <a:rPr lang="pl-PL" b="1" dirty="0" smtClean="0">
                <a:solidFill>
                  <a:schemeClr val="tx1"/>
                </a:solidFill>
                <a:latin typeface="Constantia" panose="02030602050306030303" pitchFamily="18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NABORU </a:t>
            </a:r>
            <a:r>
              <a:rPr lang="pl-PL" b="1" dirty="0">
                <a:solidFill>
                  <a:schemeClr val="tx1"/>
                </a:solidFill>
                <a:latin typeface="Constantia" panose="02030602050306030303" pitchFamily="18" charset="0"/>
              </a:rPr>
              <a:t>DO SZKÓŁ PONADPODSTAWOWYCH </a:t>
            </a:r>
            <a:r>
              <a:rPr lang="pl-PL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/>
            </a:r>
            <a:br>
              <a:rPr lang="pl-PL" b="1" dirty="0" smtClean="0">
                <a:solidFill>
                  <a:schemeClr val="tx1"/>
                </a:solidFill>
                <a:latin typeface="Constantia" panose="02030602050306030303" pitchFamily="18" charset="0"/>
              </a:rPr>
            </a:br>
            <a:r>
              <a:rPr lang="pl-PL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w </a:t>
            </a:r>
            <a:r>
              <a:rPr lang="pl-PL" b="1" dirty="0">
                <a:solidFill>
                  <a:schemeClr val="tx1"/>
                </a:solidFill>
                <a:latin typeface="Constantia" panose="02030602050306030303" pitchFamily="18" charset="0"/>
              </a:rPr>
              <a:t>roku szkolnym </a:t>
            </a:r>
            <a:r>
              <a:rPr lang="pl-PL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2021/2022 </a:t>
            </a:r>
            <a:endParaRPr lang="pl-PL" b="1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2996952"/>
            <a:ext cx="8136904" cy="3240360"/>
          </a:xfrm>
        </p:spPr>
        <p:txBody>
          <a:bodyPr>
            <a:noAutofit/>
          </a:bodyPr>
          <a:lstStyle/>
          <a:p>
            <a:pPr algn="ctr"/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podstawie: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Ustawa z dnia 14 grudnia 2016 r. </a:t>
            </a:r>
            <a:r>
              <a:rPr lang="pl-PL" sz="1400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oświatowe (Dz. U. z 2019 r., poz. 1148 ze zm.) 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rozdział </a:t>
            </a:r>
            <a:r>
              <a:rPr lang="pl-PL" sz="1400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pn. „Przyjmowanie do publicznych przedszkoli, publicznych innych form wychowania </a:t>
            </a:r>
            <a:endParaRPr lang="pl-PL" sz="1400" cap="none" spc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przedszkolnego</a:t>
            </a:r>
            <a:r>
              <a:rPr lang="pl-PL" sz="1400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publicznych szkół i publicznych placówek</a:t>
            </a: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l-PL" sz="1400" cap="none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Rozporządzenie </a:t>
            </a:r>
            <a:r>
              <a:rPr lang="pl-PL" sz="1400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Ministra Edukacji Narodowej z dnia 20 marca 2020 r. w sprawie szczególnych </a:t>
            </a:r>
            <a:endParaRPr lang="pl-PL" sz="1400" cap="none" spc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rozwiązań </a:t>
            </a:r>
            <a:r>
              <a:rPr lang="pl-PL" sz="1400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okresie czasowego ograniczenia funkcjonowania jednostek systemu oświaty </a:t>
            </a:r>
            <a:endParaRPr lang="pl-PL" sz="1400" cap="none" spc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zapobieganiem</a:t>
            </a:r>
            <a:r>
              <a:rPr lang="pl-PL" sz="1400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przeciwdziałaniem i zwalczaniem COVID-19 </a:t>
            </a:r>
            <a:endParaRPr lang="pl-PL" sz="1400" cap="none" spc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400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Dz. U. poz. </a:t>
            </a: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493 z </a:t>
            </a:r>
            <a:r>
              <a:rPr lang="pl-PL" sz="1400" cap="none" spc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1400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zm.) </a:t>
            </a:r>
            <a:r>
              <a:rPr lang="pl-PL" sz="1400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§ </a:t>
            </a: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11baa ust. 1;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l-PL" sz="1400" cap="none" spc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Rozporządzenie Ministra Edukacji Narodowej z dnia 27 sierpnia 2019 r. w sprawie świadectw, </a:t>
            </a:r>
            <a:endParaRPr lang="pl-PL" sz="1400" cap="none" spc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dyplomów </a:t>
            </a:r>
            <a:r>
              <a:rPr lang="pl-PL" sz="1400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państwowych i innych druków (Dz.U. z 2019 r., poz. 1700</a:t>
            </a:r>
            <a:r>
              <a:rPr lang="pl-PL" sz="1400" cap="none" spc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pl-PL" sz="1400" cap="none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4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307652"/>
              </p:ext>
            </p:extLst>
          </p:nvPr>
        </p:nvGraphicFramePr>
        <p:xfrm>
          <a:off x="14287" y="-187389"/>
          <a:ext cx="9144000" cy="710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502308">
                <a:tc>
                  <a:txBody>
                    <a:bodyPr/>
                    <a:lstStyle/>
                    <a:p>
                      <a:pPr algn="ctr"/>
                      <a:endParaRPr lang="pl-PL" sz="2400" dirty="0" smtClean="0">
                        <a:solidFill>
                          <a:schemeClr val="accent2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pl-PL" sz="2400" dirty="0" smtClean="0">
                        <a:solidFill>
                          <a:schemeClr val="accent2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pl-PL" sz="24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WAŻNE DATY CD.: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 przypadku braku możliwości przedłożenia </a:t>
                      </a:r>
                      <a:r>
                        <a:rPr kumimoji="0" lang="pl-PL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takiego zaświadczenia lub orzeczenia,</a:t>
                      </a: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rodzic kandydata lub pełnoletni kandydat informuje o tym </a:t>
                      </a:r>
                      <a:r>
                        <a:rPr kumimoji="0" lang="pl-PL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dyrektora szkoły w terminie do </a:t>
                      </a:r>
                      <a:r>
                        <a:rPr kumimoji="0" lang="pl-PL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sierpnia 2021 r. do godz. </a:t>
                      </a: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15.00</a:t>
                      </a: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Należy wtedy wskazać przyczynę niedotrzymania terminu. Wówczas zaświadczenie lub orzeczenie o braku przeciwwskazań zdrowotnych, będzie można przedłożyć </a:t>
                      </a:r>
                      <a:r>
                        <a:rPr kumimoji="0" lang="pl-PL" sz="1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nie później niż do 24 września 2021 r.  </a:t>
                      </a: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Nieprzedłożenie do </a:t>
                      </a:r>
                      <a:r>
                        <a:rPr kumimoji="0" lang="pl-PL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 września 2021 </a:t>
                      </a:r>
                      <a:r>
                        <a:rPr kumimoji="0" lang="pl-P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r. jest równoznaczne z rezygnacją kontynuowania nauki w szkole prowadzonej kształcenie zawodowe do której uczeń został przyjęty. </a:t>
                      </a:r>
                      <a:endParaRPr lang="pl-PL" sz="20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pl-PL" sz="2000" b="1" u="sng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sierpnia</a:t>
                      </a:r>
                      <a:r>
                        <a:rPr lang="pl-PL" sz="2000" b="1" u="sng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 r. </a:t>
                      </a:r>
                      <a:r>
                        <a:rPr lang="pl-PL" sz="2000" b="1" u="sng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godz. 14.00 </a:t>
                      </a:r>
                      <a:r>
                        <a:rPr lang="pl-PL" sz="2000" b="0" u="non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podanie do publicznej wiadomości przez komisję rekrutacyjną listy kandydatów przyjętych</a:t>
                      </a:r>
                      <a:r>
                        <a:rPr lang="pl-PL" sz="2000" b="0" u="non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nieprzyjętych do danej szkoły. 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</a:pPr>
                      <a:endParaRPr lang="pl-PL" sz="2000" b="0" u="non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20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sierpnia 2021 r.  – </a:t>
                      </a:r>
                      <a:r>
                        <a:rPr lang="pl-PL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pl-PL" sz="20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POSTĘPOWANIA UZUPEŁNIAJĄCEGO </a:t>
                      </a:r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uczniowie, którzy nie zostali przyjęci, sprawdzają na stronie kuratorium listę wolnych miejsc w szkołach i biorą udział w postępowaniu uzupełniającym.  </a:t>
                      </a:r>
                      <a:endParaRPr lang="pl-PL" sz="1800" b="0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43081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lang="pl-PL" sz="2000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1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pl-PL" sz="2400" b="1" dirty="0" smtClean="0">
                <a:solidFill>
                  <a:srgbClr val="0070C0"/>
                </a:solidFill>
                <a:latin typeface="Arial Black" panose="020B0A04020102020204" pitchFamily="34" charset="0"/>
                <a:ea typeface="+mn-ea"/>
                <a:cs typeface="+mn-cs"/>
              </a:rPr>
              <a:t>Dodatkowe informacje: </a:t>
            </a:r>
            <a:r>
              <a:rPr lang="pl-PL" sz="2400" b="1" dirty="0">
                <a:solidFill>
                  <a:srgbClr val="0070C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pl-PL" sz="2400" b="1" dirty="0">
                <a:solidFill>
                  <a:srgbClr val="0070C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4973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okresie czasowego ograniczenia funkcjonowania jednostek systemu oświaty 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wniosek o przyjęcie do szkoły, w tym wymagane załączniki </a:t>
            </a:r>
            <a:r>
              <a:rPr lang="pl-P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zgodnie z przepisami 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pl-P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11a rozporządzenie Ministra Edukacji Narodowej z dnia 20 marca 2020 r</a:t>
            </a:r>
            <a:r>
              <a:rPr lang="pl-PL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 sprawie szczególnych rozwiązań w okresie czasowego ograniczenia funkcjonowania jednostek systemu oświaty w związku zapobieganiem, przeciwdziałaniem i zwalczaniem </a:t>
            </a:r>
            <a:r>
              <a:rPr lang="pl-P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 – 19 (Dz. U. poz. 493 z póżn.zm.) </a:t>
            </a:r>
            <a:r>
              <a:rPr lang="pl-P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mogą być procedowane za pomocą środków komunikacji elektronicznej. </a:t>
            </a:r>
            <a:endParaRPr lang="pl-P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465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14581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858000">
                <a:tc>
                  <a:txBody>
                    <a:bodyPr/>
                    <a:lstStyle/>
                    <a:p>
                      <a:pPr algn="ctr"/>
                      <a:endParaRPr lang="pl-PL" sz="2000" b="1" dirty="0" smtClean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2000" b="1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l-PL" sz="2000" b="1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pl-PL" sz="20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przypadku uzyskania równorzędnych wyników w </a:t>
                      </a:r>
                    </a:p>
                    <a:p>
                      <a:pPr algn="ctr"/>
                      <a:r>
                        <a:rPr lang="pl-PL" sz="20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postępowaniu rekrutacyjnym</a:t>
                      </a:r>
                    </a:p>
                    <a:p>
                      <a:pPr algn="ctr"/>
                      <a:r>
                        <a:rPr lang="pl-PL" sz="2000" b="1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stosuje się kryterium dodatkowe (zgodnie z Ustawą o Systemie Oświaty, prawo Oświatowe z 14 grudnia 2016 roku): </a:t>
                      </a:r>
                    </a:p>
                    <a:p>
                      <a:pPr algn="ctr"/>
                      <a:endParaRPr lang="pl-PL" sz="2000" b="1" baseline="0" dirty="0" smtClean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problemy zdrowotne kandydata</a:t>
                      </a:r>
                      <a:r>
                        <a:rPr lang="pl-PL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ograniczającymi możliwości wyboru kierunku kształcenia ze względu na stan zdrowia, potwierdzonymi  opinią publicznej poradni </a:t>
                      </a:r>
                      <a:r>
                        <a:rPr lang="pl-PL" sz="2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psychologiczno</a:t>
                      </a:r>
                      <a:r>
                        <a:rPr lang="pl-PL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pedagogicznej, w tym publicznej poradni specjalistycznej.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pl-PL" sz="20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wielodzietność  rodziny kandydata </a:t>
                      </a:r>
                      <a:r>
                        <a:rPr lang="pl-PL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oświadczenie o wielodzietności rodziny kandydata) ,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niepełnosprawność kandydata </a:t>
                      </a:r>
                      <a:r>
                        <a:rPr lang="pl-PL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orzeczenie o potrzebie kształcenia specjalnego wydane ze względu na niepełnosprawność, orzeczenie o niepełnosprawności lub o stopniu niepełnosprawności lub orzeczenie równoważne),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niepełnosprawność jednego z rodziców kandydata </a:t>
                      </a:r>
                      <a:r>
                        <a:rPr lang="pl-PL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orzeczenie o niepełnosprawności lub o stopniu niepełnosprawności lub orzeczenie równoważne),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pl-PL" sz="20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7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554813"/>
              </p:ext>
            </p:extLst>
          </p:nvPr>
        </p:nvGraphicFramePr>
        <p:xfrm>
          <a:off x="0" y="0"/>
          <a:ext cx="9144000" cy="67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6669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pl-PL" sz="20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pl-PL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niepełnosprawność  obojga rodziców kandydata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(orzeczenie 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niepełnosprawności lub o stopniu niepełnosprawności lub orzeczenie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równoważne),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pl-PL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niepełnosprawność rodzeństwa kandydata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 orzeczenie o potrzebie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kształcenia specjalnego wydane ze względu na niepełnosprawność,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orzeczenie o niepełnosprawności lub orzeczenie równoważne),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pl-PL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samotne wychowywanie kandydata w rodzinie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(prawomocny wyrok sądu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rodzinnego orzekający rozwód lub separację lub akt zgonu oraz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oświadczenie o samotnym wychowaniu dziecka oraz niewychowywaniu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żadnego dziecka wspólnie z jego rodzicem),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objęcie kandydata pieczą zastępczą </a:t>
                      </a:r>
                      <a:r>
                        <a:rPr lang="pl-PL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(dokument poświadczający objęcie</a:t>
                      </a:r>
                    </a:p>
                    <a:p>
                      <a:r>
                        <a:rPr lang="pl-PL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dziecka pieczą zastępczą). </a:t>
                      </a:r>
                    </a:p>
                    <a:p>
                      <a:endParaRPr lang="pl-PL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pl-PL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7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pl-PL" sz="4000" dirty="0" smtClean="0">
              <a:latin typeface="Arial Black" panose="020B0A04020102020204" pitchFamily="34" charset="0"/>
            </a:endParaRPr>
          </a:p>
          <a:p>
            <a:pPr marL="82296" indent="0" algn="ctr">
              <a:buNone/>
            </a:pPr>
            <a:endParaRPr lang="pl-PL" sz="4000" dirty="0">
              <a:latin typeface="Arial Black" panose="020B0A04020102020204" pitchFamily="34" charset="0"/>
            </a:endParaRPr>
          </a:p>
          <a:p>
            <a:pPr marL="82296" indent="0" algn="ctr">
              <a:buNone/>
            </a:pPr>
            <a:endParaRPr lang="pl-PL" sz="4000" dirty="0" smtClean="0">
              <a:latin typeface="Arial Black" panose="020B0A04020102020204" pitchFamily="34" charset="0"/>
            </a:endParaRPr>
          </a:p>
          <a:p>
            <a:pPr marL="82296" indent="0" algn="ctr">
              <a:buNone/>
            </a:pPr>
            <a:r>
              <a:rPr lang="pl-PL" sz="4000" dirty="0" smtClean="0">
                <a:latin typeface="Arial Black" panose="020B0A04020102020204" pitchFamily="34" charset="0"/>
              </a:rPr>
              <a:t>Dziękuję za uwagę</a:t>
            </a:r>
          </a:p>
          <a:p>
            <a:pPr marL="82296" indent="0" algn="ctr">
              <a:buNone/>
            </a:pPr>
            <a:endParaRPr lang="pl-PL" sz="4000" dirty="0">
              <a:latin typeface="Arial Black" panose="020B0A04020102020204" pitchFamily="34" charset="0"/>
            </a:endParaRPr>
          </a:p>
          <a:p>
            <a:pPr marL="82296" indent="0" algn="ctr"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Natalia Gadowska</a:t>
            </a:r>
          </a:p>
          <a:p>
            <a:pPr marL="82296" indent="0" algn="ctr"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szkolny doradca zawodowy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7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316729"/>
              </p:ext>
            </p:extLst>
          </p:nvPr>
        </p:nvGraphicFramePr>
        <p:xfrm>
          <a:off x="-14033" y="-19178"/>
          <a:ext cx="9158033" cy="6889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033"/>
              </a:tblGrid>
              <a:tr h="19079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l-PL" sz="2000" dirty="0" smtClean="0">
                        <a:solidFill>
                          <a:srgbClr val="0070C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0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CO POWINNI WIEDZIEĆ KANDYDACI UBIEGAJĄCY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0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SIĘ O PRZYJĘCIE DO KLAS PIERWSZYCH SZKÓŁ PONADPODSTAWOWYCH</a:t>
                      </a:r>
                      <a:r>
                        <a:rPr lang="pl-PL" sz="2000" baseline="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pl-PL" sz="20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?</a:t>
                      </a:r>
                    </a:p>
                  </a:txBody>
                  <a:tcPr>
                    <a:noFill/>
                  </a:tcPr>
                </a:tc>
              </a:tr>
              <a:tr h="10446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l-PL" sz="2000" dirty="0" smtClean="0">
                          <a:latin typeface="Arial Black" panose="020B0A04020102020204" pitchFamily="34" charset="0"/>
                        </a:rPr>
                        <a:t>ABSOLWENCI SZKOŁY</a:t>
                      </a:r>
                      <a:br>
                        <a:rPr lang="pl-PL" sz="2000" dirty="0" smtClean="0">
                          <a:latin typeface="Arial Black" panose="020B0A04020102020204" pitchFamily="34" charset="0"/>
                        </a:rPr>
                      </a:br>
                      <a:r>
                        <a:rPr lang="pl-PL" sz="2000" dirty="0" smtClean="0">
                          <a:latin typeface="Arial Black" panose="020B0A04020102020204" pitchFamily="34" charset="0"/>
                        </a:rPr>
                        <a:t>PODSTAWOWEJ  WYBIERAJĄ : </a:t>
                      </a:r>
                      <a:endParaRPr lang="pl-PL" sz="2000" dirty="0">
                        <a:latin typeface="Arial Black" panose="020B0A040201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801751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pl-PL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Liceum Ogólnokształcące (4 – letnie) </a:t>
                      </a:r>
                      <a:endParaRPr lang="pl-PL" sz="1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801751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pl-PL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Technikum Zawodowe (5 – letnie)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l-PL" sz="1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801751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pl-PL" sz="1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Branżową Szkołę I stopnia (3 – letnią)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l-PL" sz="1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51927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KANDYDACI MOGĄ APLIKOWAĆ </a:t>
                      </a:r>
                      <a:r>
                        <a:rPr lang="pl-PL" sz="1800" b="1" u="sng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TRZECH SZKÓŁ</a:t>
                      </a:r>
                      <a:r>
                        <a:rPr lang="pl-PL" sz="1800" b="1" u="sng" baseline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NIEOGRANICZONEJ LICZBY ODDZIAŁÓW.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9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037148"/>
              </p:ext>
            </p:extLst>
          </p:nvPr>
        </p:nvGraphicFramePr>
        <p:xfrm>
          <a:off x="-28576" y="-14458"/>
          <a:ext cx="9172576" cy="6872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2576"/>
              </a:tblGrid>
              <a:tr h="1050262">
                <a:tc>
                  <a:txBody>
                    <a:bodyPr/>
                    <a:lstStyle/>
                    <a:p>
                      <a:pPr algn="ctr"/>
                      <a:endParaRPr lang="pl-PL" sz="2400" b="1" dirty="0" smtClean="0">
                        <a:solidFill>
                          <a:srgbClr val="0070C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pl-PL" sz="2400" b="1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CO BĘDZIE BRANE POD UWAGĘ PRZY REKRUTACJI ?</a:t>
                      </a:r>
                    </a:p>
                  </a:txBody>
                  <a:tcPr>
                    <a:noFill/>
                  </a:tcPr>
                </a:tc>
              </a:tr>
              <a:tr h="7398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wyniki egzaminu ósmoklasisty,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106150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wymienione na świadectwie ukończenia szkoły oceny z : języka polskiego, matematyki i dwóch innych przedmiotów,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73983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szczególne osiągnięcia ucznia, </a:t>
                      </a:r>
                      <a:endParaRPr lang="pl-P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2810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ukończenie szkoły z wyróżnieniem.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Kto będzie przyjęty do szkoły w pierwszej kolejności 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laureaci konkursów przedmiotowych organizowanych przez kuratora oświaty,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finaliści i laureaci olimpiad przedmiotowych organizowanych przez podmioty wskazane</a:t>
                      </a:r>
                      <a:r>
                        <a:rPr lang="pl-PL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wykazie Ministerstwa Edukacji Narodowej.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l-PL" sz="2000" dirty="0" smtClean="0">
                        <a:latin typeface="Arial Black" panose="020B0A040201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l-PL" sz="1800" dirty="0" smtClean="0">
                          <a:latin typeface="Arial Black" panose="020B0A04020102020204" pitchFamily="34" charset="0"/>
                        </a:rPr>
                        <a:t>Wykaz konkursów znajduje się na stronach kuratoriów oświaty,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l-PL" sz="1800" dirty="0" smtClean="0">
                          <a:latin typeface="Arial Black" panose="020B0A04020102020204" pitchFamily="34" charset="0"/>
                        </a:rPr>
                        <a:t>a olimpiad przedmiotowych na stronie MEN.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4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155675"/>
              </p:ext>
            </p:extLst>
          </p:nvPr>
        </p:nvGraphicFramePr>
        <p:xfrm>
          <a:off x="-16156" y="1"/>
          <a:ext cx="9174444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4444"/>
              </a:tblGrid>
              <a:tr h="1067097">
                <a:tc>
                  <a:txBody>
                    <a:bodyPr/>
                    <a:lstStyle/>
                    <a:p>
                      <a:endParaRPr lang="pl-PL" sz="2200" dirty="0" smtClean="0">
                        <a:solidFill>
                          <a:srgbClr val="FFFF0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pl-PL" sz="2200" dirty="0" smtClean="0">
                        <a:solidFill>
                          <a:srgbClr val="0070C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pl-PL" sz="22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KRYTERIA DLA ABSOLWENTÓW SZKOŁY PODSTAWOWEJ</a:t>
                      </a:r>
                    </a:p>
                  </a:txBody>
                  <a:tcPr>
                    <a:noFill/>
                  </a:tcPr>
                </a:tc>
              </a:tr>
              <a:tr h="5602262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pl-PL" sz="2400" b="1" u="sng" dirty="0" smtClean="0">
                          <a:latin typeface="Arial Black" panose="020B0A04020102020204" pitchFamily="34" charset="0"/>
                        </a:rPr>
                        <a:t>Kandydat, może uzyskać maksymalnie 200 pkt.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pl-PL" sz="24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 egzaminu ósmoklasisty, maksymalnie </a:t>
                      </a:r>
                      <a:r>
                        <a:rPr lang="pl-PL" sz="24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pkt.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l-PL" sz="24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Przyjęto, że wynik z poszczególnych części egzaminu będzie się mnożyło przez </a:t>
                      </a:r>
                      <a:r>
                        <a:rPr lang="pl-PL" sz="24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</a:t>
                      </a:r>
                      <a:r>
                        <a:rPr lang="pl-PL" sz="24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lub </a:t>
                      </a:r>
                      <a:r>
                        <a:rPr lang="pl-PL" sz="24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r>
                        <a:rPr lang="pl-PL" sz="24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pkt za każdy punkt procentowy uzyskany na egzaminie z zakresu: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24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języka polskiego </a:t>
                      </a:r>
                      <a:r>
                        <a:rPr lang="pl-PL" sz="24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x 0,35 = 35 pkt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24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matematyki 100% </a:t>
                      </a:r>
                      <a:r>
                        <a:rPr lang="pl-PL" sz="24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 0,35 = 35 pkt 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l-PL" sz="24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język obcy nowożytny </a:t>
                      </a:r>
                      <a:r>
                        <a:rPr lang="pl-PL" sz="24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x 0,3 = 30 pkt 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24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max. 100 pkt.</a:t>
                      </a:r>
                    </a:p>
                    <a:p>
                      <a:endParaRPr lang="pl-PL" sz="2400" b="1" u="sng" dirty="0">
                        <a:latin typeface="Arial Black" panose="020B0A040201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55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30087"/>
            <a:ext cx="9132168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l-PL" sz="24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pl-PL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Uczeń </a:t>
            </a:r>
            <a:r>
              <a:rPr lang="pl-PL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może uzyskać maksymalnie 100 punktów za oceny i osiągnięcia wymienione </a:t>
            </a:r>
            <a:r>
              <a:rPr lang="pl-PL" sz="24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na </a:t>
            </a:r>
            <a:r>
              <a:rPr lang="pl-PL" sz="2400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świadectwie</a:t>
            </a:r>
            <a:endParaRPr lang="pl-PL" sz="2400" b="1" u="sng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lvl="0" algn="ctr"/>
            <a:endParaRPr lang="pl-PL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Podział </a:t>
            </a: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punktów w postępowaniu rekrutacyjnym do szkoły ponadpodstawowej </a:t>
            </a:r>
            <a: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endParaRPr lang="pl-PL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000" b="1" u="sng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Świadectwo (max 28 pkt):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świadectwo </a:t>
            </a: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ukończenia szkoły podstawowej z wyróżnieniem</a:t>
            </a: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pkt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udokumentowaną działalność społeczną </a:t>
            </a:r>
            <a: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szczególne </a:t>
            </a: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osiągnięcia  </a:t>
            </a:r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</a:t>
            </a:r>
            <a: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2000" b="1" u="sng" dirty="0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2000" b="1" u="sng" dirty="0">
                <a:solidFill>
                  <a:srgbClr val="0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Oceny (max 72 pkt):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języka polskiego (za ocenę celującą) </a:t>
            </a: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pkt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matematyki (za ocenę celującą) </a:t>
            </a: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pkt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języka obcego (za </a:t>
            </a: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ocenę celującą) </a:t>
            </a: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pkt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przedmiotu dodatkowego w zależności od wybranego profilu/kierunku kształcenia (za </a:t>
            </a: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ocenę celującą) </a:t>
            </a:r>
            <a:r>
              <a:rPr lang="pl-PL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pl-PL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pkt</a:t>
            </a:r>
          </a:p>
          <a:p>
            <a:pPr lvl="0"/>
            <a:endParaRPr lang="pl-PL" sz="23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l-PL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(bardzo dobry - 17 pkt, dobry – 14 pkt, dostateczny – 8 pkt, dopuszczający – 2 pkt)</a:t>
            </a:r>
            <a:endParaRPr lang="pl-PL" sz="16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l-PL" sz="23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Razem </a:t>
            </a:r>
            <a:r>
              <a:rPr lang="pl-PL" sz="23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 100 pkt </a:t>
            </a:r>
          </a:p>
        </p:txBody>
      </p:sp>
    </p:spTree>
    <p:extLst>
      <p:ext uri="{BB962C8B-B14F-4D97-AF65-F5344CB8AC3E}">
        <p14:creationId xmlns:p14="http://schemas.microsoft.com/office/powerpoint/2010/main" val="148612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411440"/>
              </p:ext>
            </p:extLst>
          </p:nvPr>
        </p:nvGraphicFramePr>
        <p:xfrm>
          <a:off x="0" y="5796"/>
          <a:ext cx="91440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endParaRPr lang="pl-PL" sz="2400" dirty="0" smtClean="0">
                        <a:solidFill>
                          <a:srgbClr val="FFFF00"/>
                        </a:solidFill>
                        <a:latin typeface="Arial Black" panose="020B0A04020102020204" pitchFamily="34" charset="0"/>
                      </a:endParaRPr>
                    </a:p>
                    <a:p>
                      <a:r>
                        <a:rPr lang="pl-PL" sz="24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Miasto Szczecin objęte jest naborem elektronicznym: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3200" dirty="0" smtClean="0">
                          <a:latin typeface="Arial Black" panose="020B0A04020102020204" pitchFamily="34" charset="0"/>
                        </a:rPr>
                        <a:t>www.nabor.szczecin.pcss.pl</a:t>
                      </a:r>
                      <a:endParaRPr lang="pl-PL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pl-PL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Należy</a:t>
                      </a:r>
                      <a:r>
                        <a:rPr lang="pl-P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zapoznać się z informatorem, zalogować się, wypełnić podanie – WNIOSEK, podpisać je wraz z rodzicem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zanieść do </a:t>
                      </a:r>
                      <a:r>
                        <a:rPr lang="pl-PL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szkoły </a:t>
                      </a:r>
                      <a:r>
                        <a:rPr kumimoji="0" lang="pl-PL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bądź przesłać za pomocą środków komunikacji elektronicznej</a:t>
                      </a:r>
                      <a:endParaRPr kumimoji="0" lang="pl-PL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l-PL" sz="2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026882"/>
              </p:ext>
            </p:extLst>
          </p:nvPr>
        </p:nvGraphicFramePr>
        <p:xfrm>
          <a:off x="0" y="2564904"/>
          <a:ext cx="912033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0336"/>
              </a:tblGrid>
              <a:tr h="1331641">
                <a:tc>
                  <a:txBody>
                    <a:bodyPr/>
                    <a:lstStyle/>
                    <a:p>
                      <a:pPr algn="ctr"/>
                      <a:endParaRPr lang="pl-PL" sz="2400" dirty="0" smtClean="0">
                        <a:solidFill>
                          <a:srgbClr val="0070C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pl-PL" sz="24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Miasta takie jak np.: Gryfino,</a:t>
                      </a:r>
                      <a:r>
                        <a:rPr lang="pl-PL" sz="2400" baseline="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 Chojna, Pyrzyce, objęte są naborem tradycyjnym:</a:t>
                      </a:r>
                      <a:endParaRPr lang="pl-PL" sz="2400" dirty="0">
                        <a:solidFill>
                          <a:srgbClr val="0070C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29168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Należy wydrukować podanie</a:t>
                      </a:r>
                      <a:r>
                        <a:rPr lang="pl-PL" sz="2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l-PL" sz="2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WNIOSEK</a:t>
                      </a:r>
                      <a:r>
                        <a:rPr lang="pl-PL" sz="2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ze strony internetowej szkoły bądź</a:t>
                      </a:r>
                      <a:r>
                        <a:rPr lang="pl-PL" sz="2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26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pobrać</a:t>
                      </a:r>
                      <a:r>
                        <a:rPr lang="pl-PL" sz="2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 sekretariatu szkoły, </a:t>
                      </a:r>
                      <a:r>
                        <a:rPr lang="pl-PL" sz="26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wypełnić</a:t>
                      </a:r>
                      <a:r>
                        <a:rPr lang="pl-PL" sz="2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następnie</a:t>
                      </a:r>
                      <a:r>
                        <a:rPr lang="pl-PL" sz="2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26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podpisać</a:t>
                      </a:r>
                      <a:r>
                        <a:rPr lang="pl-PL" sz="2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2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wraz z rodzicem. </a:t>
                      </a:r>
                      <a:r>
                        <a:rPr lang="pl-PL" sz="26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Zanieść</a:t>
                      </a:r>
                      <a:r>
                        <a:rPr lang="pl-PL" sz="2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sekretariatu </a:t>
                      </a:r>
                      <a:r>
                        <a:rPr lang="pl-PL" sz="2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szkoły </a:t>
                      </a:r>
                      <a:r>
                        <a:rPr kumimoji="0" lang="pl-PL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bądź przesłać za pomocą środków komunikacji elektronicznej</a:t>
                      </a:r>
                      <a:endParaRPr kumimoji="0" lang="pl-PL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pl-PL" sz="2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9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171761"/>
              </p:ext>
            </p:extLst>
          </p:nvPr>
        </p:nvGraphicFramePr>
        <p:xfrm>
          <a:off x="0" y="-170859"/>
          <a:ext cx="9144000" cy="7028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1216945">
                <a:tc>
                  <a:txBody>
                    <a:bodyPr/>
                    <a:lstStyle/>
                    <a:p>
                      <a:pPr algn="ctr"/>
                      <a:endParaRPr lang="pl-PL" sz="2400" dirty="0" smtClean="0">
                        <a:solidFill>
                          <a:srgbClr val="FFFF0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pl-PL" sz="2400" dirty="0" smtClean="0">
                        <a:solidFill>
                          <a:schemeClr val="accent2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pl-PL" sz="2800" dirty="0" smtClean="0">
                          <a:solidFill>
                            <a:srgbClr val="0070C0"/>
                          </a:solidFill>
                          <a:latin typeface="Arial Black" panose="020B0A04020102020204" pitchFamily="34" charset="0"/>
                        </a:rPr>
                        <a:t>WAŻNE DATY W REKRUTACJI:</a:t>
                      </a:r>
                    </a:p>
                  </a:txBody>
                  <a:tcPr>
                    <a:noFill/>
                  </a:tcPr>
                </a:tc>
              </a:tr>
              <a:tr h="5134915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l-PL" sz="2000" b="1" u="sng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pl-PL" sz="20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17 maja do 21</a:t>
                      </a:r>
                      <a:r>
                        <a:rPr lang="pl-PL" sz="2000" b="1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czerwca  2021 r.</a:t>
                      </a:r>
                      <a:r>
                        <a:rPr lang="pl-PL" sz="20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2000" b="1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godz. 15.00 </a:t>
                      </a:r>
                      <a:r>
                        <a:rPr lang="pl-PL" sz="20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pl-PL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 na złożenie wniosku o przyjęcie do szkoły ponadpodstawowej.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pl-PL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 17 maja do 31 maja br.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 godzi. 15.00 –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będzie można składać wnioski do szkoły ponadpodstawowej dwujęzycznej, oddziału dwujęzycznego, oddziału międzynarodowego, oddziału wstępnego, oddziału przygotowania wojskowego, oddziałów wymagających od kandydatów szczególnych indywidualnych predyspozycji oraz szkół i oddziałów prowadzących szkolenie sportowe w szkołach ponadpodstawowych.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pl-PL" sz="20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14 maja 2021</a:t>
                      </a:r>
                      <a:r>
                        <a:rPr lang="pl-PL" sz="2000" b="1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l-PL" sz="2000" b="1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r. – </a:t>
                      </a:r>
                      <a:r>
                        <a:rPr lang="pl-PL" sz="2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podanie do publicznej wiadomości przez dyrektora szkoły terminu przeprowadzenia</a:t>
                      </a:r>
                      <a:r>
                        <a:rPr lang="pl-PL" sz="2000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sprawdzianu kompetencji/predyspozycji językowych lub prób sprawności fizycznej. </a:t>
                      </a: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kumimoji="0" lang="pl-PL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Od 17 maja do 26 lipca br. – </a:t>
                      </a:r>
                      <a:r>
                        <a:rPr kumimoji="0" lang="pl-PL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wydanie przez szkołę prowadzącą kształcenie zawodowe skierowania na badania lekarskie (dot. Techników Zawodowych i Szkół Branżowych I stopnia). </a:t>
                      </a:r>
                    </a:p>
                  </a:txBody>
                  <a:tcPr>
                    <a:noFill/>
                  </a:tcPr>
                </a:tc>
              </a:tr>
              <a:tr h="506139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l-PL" sz="2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6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/>
          </a:bodyPr>
          <a:lstStyle/>
          <a:p>
            <a:pPr lvl="0" algn="ctr"/>
            <a:r>
              <a:rPr lang="pl-PL" sz="2800" b="1" dirty="0">
                <a:solidFill>
                  <a:srgbClr val="0070C0"/>
                </a:solidFill>
                <a:latin typeface="Arial Black" panose="020B0A04020102020204" pitchFamily="34" charset="0"/>
              </a:rPr>
              <a:t>WAŻNE DATY CD.: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/>
          </a:bodyPr>
          <a:lstStyle/>
          <a:p>
            <a:pPr marL="357188" lvl="0" indent="-357188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01 czerwca </a:t>
            </a:r>
            <a:r>
              <a:rPr lang="pl-PL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czerwca br.: II </a:t>
            </a:r>
            <a:r>
              <a:rPr lang="pl-PL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 do </a:t>
            </a:r>
            <a:r>
              <a:rPr lang="pl-PL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 </a:t>
            </a:r>
            <a:r>
              <a:rPr lang="pl-PL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lipca </a:t>
            </a:r>
            <a:r>
              <a:rPr lang="pl-PL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przeprowadzenie 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sprawdzianu uzdolnień </a:t>
            </a:r>
            <a:r>
              <a:rPr lang="pl-PL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kierunkowych,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przeprowadzenie prób sprawności fizycznej (klasy sportowe, MS);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sprawdzian kompetencji językowych.  </a:t>
            </a:r>
            <a:endParaRPr lang="pl-PL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l-PL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17 czerwca br. (I termin), do 09 lipca br. (II termin) </a:t>
            </a:r>
            <a:r>
              <a:rPr lang="pl-PL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ogłoszenie listy kandydatów, którzy uzyskali pozytywny wynik sprawdzianu uzdolnień kierunkowych, kompetencji językowych, prób sprawności fizycznej. </a:t>
            </a:r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pl-PL" b="1" u="sng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pl-PL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25 czerwca do 14 lipca 2021r. </a:t>
            </a:r>
            <a:r>
              <a:rPr lang="pl-PL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godz. 15.00 – </a:t>
            </a: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uzupełnienie wniosku o:</a:t>
            </a:r>
          </a:p>
          <a:p>
            <a:pPr marL="542925" lvl="0" indent="-542925">
              <a:buNone/>
            </a:pP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kopię świadectwa ukończenia szkoły ponadpodstawowej  poświadczoną przez dyrektora placówki;</a:t>
            </a:r>
          </a:p>
          <a:p>
            <a:pPr marL="542925" lvl="0" indent="-542925">
              <a:buNone/>
            </a:pP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kopię zaświadczenia o wynikach egzaminu ósmoklasisty poświadczonego przez dyrektora szkoły.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748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17646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pl-PL" sz="2400" b="1" dirty="0" smtClean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pl-PL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WAŻNE </a:t>
            </a:r>
            <a:r>
              <a:rPr lang="pl-PL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DATY CD</a:t>
            </a:r>
            <a:r>
              <a:rPr lang="pl-PL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.:</a:t>
            </a:r>
          </a:p>
          <a:p>
            <a:pPr lvl="0" algn="ctr"/>
            <a:endParaRPr lang="pl-PL" sz="20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25 czerwca do 14 lipca br. </a:t>
            </a:r>
            <a:r>
              <a:rPr lang="pl-PL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godz. 15.00 </a:t>
            </a:r>
            <a:r>
              <a:rPr lang="pl-PL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możliwość dokonania zmiany wybranych szkół (zmiana wniosku). </a:t>
            </a:r>
          </a:p>
          <a:p>
            <a:pPr lvl="0"/>
            <a:endParaRPr lang="pl-PL" sz="24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pl-PL" sz="20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lipca 2021 r. </a:t>
            </a:r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nastąpi ogłoszenie wyników rekrutacji (lista kandydatów zakwalifikowanych i niezakwalifikowanych. </a:t>
            </a:r>
          </a:p>
          <a:p>
            <a:pPr lvl="0"/>
            <a:endParaRPr lang="pl-PL" sz="2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23 </a:t>
            </a:r>
            <a:r>
              <a:rPr lang="pl-PL" sz="20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lipca do </a:t>
            </a:r>
            <a:r>
              <a:rPr lang="pl-PL" sz="2000" b="1" u="sng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lipca br. do godz. 15.00 </a:t>
            </a:r>
            <a:r>
              <a:rPr lang="pl-PL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potwierdzenie przez kandydata/rodzica woli podjęcia nauki w danej szkole w formie przedłożenia oryginałów: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świadectwa ukończenia szkoły,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zaświadczenia o wynikach egzaminu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ósmoklasisty, 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 przypadku szkoły prowadzącej kształcenie zawodowe – zaświadczenie lekarskie  zawierające orzeczenie o braku przeciwwskazań zdrowotnych do podjęcia praktycznej nauki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zawodu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(jeśli nie było wcześniej dostarczone). </a:t>
            </a:r>
            <a:endParaRPr lang="pl-PL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lvl="0"/>
            <a:endParaRPr lang="pl-PL" sz="24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76798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TM01859866[[fn=Makro]]</Template>
  <TotalTime>1320</TotalTime>
  <Words>1366</Words>
  <Application>Microsoft Office PowerPoint</Application>
  <PresentationFormat>Pokaz na ekranie (4:3)</PresentationFormat>
  <Paragraphs>151</Paragraphs>
  <Slides>14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Macro</vt:lpstr>
      <vt:lpstr>ZASADY I TERMINY  NABORU DO SZKÓŁ PONADPODSTAWOWYCH  w roku szkolnym 2021/2022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WAŻNE DATY CD.:</vt:lpstr>
      <vt:lpstr>Prezentacja programu PowerPoint</vt:lpstr>
      <vt:lpstr>Prezentacja programu PowerPoint</vt:lpstr>
      <vt:lpstr>Dodatkowe informacje:  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TERMINY I ZASADY NABORU DO SZKÓŁ PONADPODSTAWOWYCH ORAZ PONADGIMNAZJALNYCH w roku szkolnym 2019/2020</dc:title>
  <dc:creator>Natyś</dc:creator>
  <cp:lastModifiedBy>Natyś</cp:lastModifiedBy>
  <cp:revision>116</cp:revision>
  <dcterms:created xsi:type="dcterms:W3CDTF">2019-04-11T16:49:46Z</dcterms:created>
  <dcterms:modified xsi:type="dcterms:W3CDTF">2021-04-29T04:11:52Z</dcterms:modified>
</cp:coreProperties>
</file>