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BEDCB1-02D3-47E0-9D0A-0A1032FCF5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FB1E54-B420-4FBC-AF31-C995BFE47F0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26F6A5-BCB3-4AF7-88A4-219BF3045BB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1BC063-6CC3-4975-A613-816D9C956A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8E8C73-B081-4308-AFF1-4561BDA4C1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F3CA17-4F86-40D2-8C31-5C1C0C9C5C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AC1414-D5DD-4012-A091-D04BE4073D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9BCD30B-49E5-485B-9CDD-5F56B06D9D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E191AA4-E3CC-4073-B347-746574DC51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019061A-3E14-4379-B2B8-DE6E4B94CB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3D0073A-7E48-4184-BF12-91E7E06F80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9B589E-B331-494C-8350-C88996774E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A7038F-DC3E-4D60-BB90-8E58496D53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3D03E3-FE63-4DF2-871B-C9734D450E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A24B46E-A3CB-4778-8D1C-A3FE46A35B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9AE5429-453F-427C-AE59-130EAFD5302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547E6C-BD45-41D6-8972-9129904B2D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4759EE-8A06-41F7-8DC8-61154CA0F9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F39C8C-23AE-4F4B-AA30-CCF27124D92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153E64-30AB-413B-B748-9FDE4C370A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4137EA-081D-4B6E-91D7-AAF1D96E35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8A333-9B4C-4A2F-86F9-BE2BDE3DB2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DC219B-250A-43D0-890F-09B1D72C4A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618059-18A6-4824-A141-8F1881A789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ounded Rectangle 13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15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Freeform 14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9" name="Freeform 14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2832120" y="5383080"/>
              <a:ext cx="5474520" cy="7750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5616360" y="5369760"/>
              <a:ext cx="331200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pl-PL" sz="4400" spc="-1" strike="noStrike">
                <a:solidFill>
                  <a:srgbClr val="ffffff"/>
                </a:solidFill>
                <a:latin typeface="Candara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dt" idx="1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b="0" lang="pl-PL" sz="1000" spc="-1" strike="noStrike">
                <a:solidFill>
                  <a:srgbClr val="073e87"/>
                </a:solidFill>
                <a:latin typeface="Candara"/>
              </a:rPr>
              <a:t>&lt;data/godzina&gt;</a:t>
            </a:r>
            <a:endParaRPr b="0" lang="pl-PL" sz="1000" spc="-1" strike="noStrike"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 idx="2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3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018B0809-CBBD-4AF1-9555-D5C1B5991432}" type="slidenum">
              <a:rPr b="0" lang="pl-PL" sz="1000" spc="-1" strike="noStrike">
                <a:solidFill>
                  <a:srgbClr val="073e87"/>
                </a:solidFill>
                <a:latin typeface="Candara"/>
              </a:rPr>
              <a:t>&lt;numer&gt;</a:t>
            </a:fld>
            <a:endParaRPr b="0" lang="pl-PL" sz="1000" spc="-1" strike="noStrike"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73e87"/>
                </a:solidFill>
                <a:latin typeface="Candara"/>
              </a:rPr>
              <a:t>Kliknij, aby edytować format tekstu konspektu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73e87"/>
                </a:solidFill>
                <a:latin typeface="Candara"/>
              </a:rPr>
              <a:t>Drugi poziom konspektu</a:t>
            </a:r>
            <a:endParaRPr b="0" lang="pl-PL" sz="2000" spc="-1" strike="noStrike">
              <a:solidFill>
                <a:srgbClr val="073e87"/>
              </a:solidFill>
              <a:latin typeface="Candar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73e87"/>
                </a:solidFill>
                <a:latin typeface="Candara"/>
              </a:rPr>
              <a:t>Trzeci poziom konspektu</a:t>
            </a:r>
            <a:endParaRPr b="0" lang="pl-PL" sz="1800" spc="-1" strike="noStrike">
              <a:solidFill>
                <a:srgbClr val="073e87"/>
              </a:solidFill>
              <a:latin typeface="Candar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073e87"/>
                </a:solidFill>
                <a:latin typeface="Candara"/>
              </a:rPr>
              <a:t>Czwarty poziom konspektu</a:t>
            </a:r>
            <a:endParaRPr b="0" lang="pl-PL" sz="1600" spc="-1" strike="noStrike">
              <a:solidFill>
                <a:srgbClr val="073e87"/>
              </a:solidFill>
              <a:latin typeface="Candar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73e87"/>
                </a:solidFill>
                <a:latin typeface="Candara"/>
              </a:rPr>
              <a:t>Piąty poziom konspektu</a:t>
            </a:r>
            <a:endParaRPr b="0" lang="pl-PL" sz="2000" spc="-1" strike="noStrike">
              <a:solidFill>
                <a:srgbClr val="073e87"/>
              </a:solidFill>
              <a:latin typeface="Candar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73e87"/>
                </a:solidFill>
                <a:latin typeface="Candara"/>
              </a:rPr>
              <a:t>Szósty poziom konspektu</a:t>
            </a:r>
            <a:endParaRPr b="0" lang="pl-PL" sz="2000" spc="-1" strike="noStrike">
              <a:solidFill>
                <a:srgbClr val="073e87"/>
              </a:solidFill>
              <a:latin typeface="Candar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73e87"/>
                </a:solidFill>
                <a:latin typeface="Candara"/>
              </a:rPr>
              <a:t>Siódmy poziom konspektu</a:t>
            </a:r>
            <a:endParaRPr b="0" lang="pl-PL" sz="20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13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15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57" name="Freeform 14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Freeform 18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Freeform 22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Freeform 2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Freeform 10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1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pl-PL" sz="2400" spc="-1" strike="noStrike">
                <a:solidFill>
                  <a:srgbClr val="073e87"/>
                </a:solidFill>
                <a:latin typeface="Candara"/>
              </a:rPr>
              <a:t>Kliknij, aby edytować style wzorca tekstu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360" indent="-274320">
              <a:lnSpc>
                <a:spcPct val="100000"/>
              </a:lnSpc>
              <a:spcBef>
                <a:spcPts val="439"/>
              </a:spcBef>
              <a:buClr>
                <a:srgbClr val="31b6fd"/>
              </a:buClr>
              <a:buFont typeface="Symbol"/>
              <a:buChar char=""/>
            </a:pPr>
            <a:r>
              <a:rPr b="0" lang="pl-PL" sz="2200" spc="-1" strike="noStrike">
                <a:solidFill>
                  <a:srgbClr val="073e87"/>
                </a:solidFill>
                <a:latin typeface="Candara"/>
              </a:rPr>
              <a:t>Drugi poziom</a:t>
            </a:r>
            <a:endParaRPr b="0" lang="pl-PL" sz="2200" spc="-1" strike="noStrike">
              <a:solidFill>
                <a:srgbClr val="073e87"/>
              </a:solidFill>
              <a:latin typeface="Candara"/>
            </a:endParaRPr>
          </a:p>
          <a:p>
            <a:pPr lvl="2" marL="855720" indent="-228600">
              <a:lnSpc>
                <a:spcPct val="100000"/>
              </a:lnSpc>
              <a:spcBef>
                <a:spcPts val="400"/>
              </a:spcBef>
              <a:buClr>
                <a:srgbClr val="31b6fd"/>
              </a:buClr>
              <a:buFont typeface="Symbol"/>
              <a:buChar char=""/>
            </a:pPr>
            <a:r>
              <a:rPr b="0" lang="pl-PL" sz="2000" spc="-1" strike="noStrike">
                <a:solidFill>
                  <a:srgbClr val="073e87"/>
                </a:solidFill>
                <a:latin typeface="Candara"/>
              </a:rPr>
              <a:t>Trzeci poziom</a:t>
            </a:r>
            <a:endParaRPr b="0" lang="pl-PL" sz="20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lnSpc>
                <a:spcPct val="100000"/>
              </a:lnSpc>
              <a:spcBef>
                <a:spcPts val="360"/>
              </a:spcBef>
              <a:buClr>
                <a:srgbClr val="31b6fd"/>
              </a:buClr>
              <a:buFont typeface="Symbol"/>
              <a:buChar char=""/>
            </a:pPr>
            <a:r>
              <a:rPr b="0" lang="pl-PL" sz="1800" spc="-1" strike="noStrike">
                <a:solidFill>
                  <a:srgbClr val="073e87"/>
                </a:solidFill>
                <a:latin typeface="Candara"/>
              </a:rPr>
              <a:t>Czwarty poziom</a:t>
            </a:r>
            <a:endParaRPr b="0" lang="pl-PL" sz="1800" spc="-1" strike="noStrike">
              <a:solidFill>
                <a:srgbClr val="073e87"/>
              </a:solidFill>
              <a:latin typeface="Candara"/>
            </a:endParaRPr>
          </a:p>
          <a:p>
            <a:pPr lvl="4" marL="1463040" indent="-22860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pl-PL" sz="1600" spc="-1" strike="noStrike">
                <a:solidFill>
                  <a:srgbClr val="073e87"/>
                </a:solidFill>
                <a:latin typeface="Candara"/>
              </a:rPr>
              <a:t>Piąty poziom</a:t>
            </a:r>
            <a:endParaRPr b="0" lang="pl-PL" sz="16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4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b="0" lang="pl-PL" sz="1000" spc="-1" strike="noStrike">
                <a:solidFill>
                  <a:srgbClr val="073e87"/>
                </a:solidFill>
                <a:latin typeface="Candara"/>
              </a:rPr>
              <a:t>&lt;data/godzina&gt;</a:t>
            </a:r>
            <a:endParaRPr b="0" lang="pl-PL" sz="1000" spc="-1" strike="noStrike"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ftr" idx="5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sldNum" idx="6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0" lang="pl-PL" sz="1000" spc="-1" strike="noStrike">
                <a:solidFill>
                  <a:srgbClr val="073e87"/>
                </a:solidFill>
                <a:latin typeface="Candara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0C5BEB77-DDB2-4746-9EAF-247034903D63}" type="slidenum">
              <a:rPr b="0" lang="pl-PL" sz="1000" spc="-1" strike="noStrike">
                <a:solidFill>
                  <a:srgbClr val="073e87"/>
                </a:solidFill>
                <a:latin typeface="Candara"/>
              </a:rPr>
              <a:t>&lt;numer&gt;</a:t>
            </a:fld>
            <a:endParaRPr b="0" lang="pl-PL" sz="1000" spc="-1" strike="noStrike"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l-PL" sz="4400" spc="-1" strike="noStrike">
                <a:solidFill>
                  <a:srgbClr val="ffffff"/>
                </a:solidFill>
                <a:latin typeface="Candara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07640" y="116640"/>
            <a:ext cx="8784720" cy="266400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ZASADY I TERMINY </a:t>
            </a:r>
            <a:br/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NABORU DO SZKÓŁ PONADPODSTAWOWYCH </a:t>
            </a:r>
            <a:br/>
            <a:r>
              <a:rPr b="1" lang="pl-PL" sz="4000" spc="-1" strike="noStrike">
                <a:solidFill>
                  <a:srgbClr val="000000"/>
                </a:solidFill>
                <a:latin typeface="Constantia"/>
              </a:rPr>
              <a:t>w roku szkolnym 2022/2023 </a:t>
            </a:r>
            <a:endParaRPr b="0" lang="pl-PL" sz="40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107640" y="2637000"/>
            <a:ext cx="9036000" cy="4220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2000" spc="-1" strike="noStrike">
                <a:solidFill>
                  <a:srgbClr val="ffffff"/>
                </a:solidFill>
                <a:latin typeface="Arial"/>
              </a:rPr>
              <a:t>na podstawie: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Ustawa z dnia 14 grudnia 2016 r. Prawo Oświatowe ( Dz.U.2021.1082 t.j . z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późn.zm. rozdział 6) pn. „Przyjmowanie do publicznych przedszkoli, publicznych innych form wychowania 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przedszkolnego, publicznych szkół i publicznych placówek”;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Rozporządzenie Ministra Edukacji i Nauki z dnia 21 czerwca 2021r. w sprawie świadectw, 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dyplomów państwowych i innych druków (Dz.U. z 2021 r., poz. 1203).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Rozporządzenie Ministra Edukacji Narodowej z dnia 21 sierpnia 2019 r. w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sprawie przeprowadzenia postępowania rekrutacyjnego oraz postępowania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uzupełniającego do publicznych przedszkoli, szkół, placówek i centrów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Dz.U z 2019r., poz. 1737)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Zarządzenie nr 3 / 2022 Zachodniopomorskiego Kuratora Oświaty z dnia 28 stycznia 2022r . w sprawie określenia terminów przeprowadzania postępowania rekrutacyjnego i postępowania uzupełniającego, w tym terminów składania dokumentów, do publicznych szkół podstawowych dla dorosłych, klas I publicznych szkół ponadpodstawowych, klas wstępnych, o których mowa w art. 25 ust. 3 ustawy Prawo oświatowe i na semestr pierwszy klas I publicznych branżowych szkół II stopnia i publicznych szkół policealnych na rok szkolny 2022/2023 w województwie zachodniopomorskim zmienionego Zarządzeniem nr 8/2022 Zachodniopomorskiego Kuratora Oświaty z dnia 25lutego 2022 r.</a:t>
            </a:r>
            <a:endParaRPr b="0" lang="pl-PL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ymbol zastępczy zawartości 3"/>
          <p:cNvGraphicFramePr/>
          <p:nvPr/>
        </p:nvGraphicFramePr>
        <p:xfrm>
          <a:off x="107640" y="-27360"/>
          <a:ext cx="9036000" cy="6885000"/>
        </p:xfrm>
        <a:graphic>
          <a:graphicData uri="http://schemas.openxmlformats.org/drawingml/2006/table">
            <a:tbl>
              <a:tblPr/>
              <a:tblGrid>
                <a:gridCol w="9036360"/>
              </a:tblGrid>
              <a:tr h="64220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400" spc="-1" strike="noStrike">
                          <a:solidFill>
                            <a:srgbClr val="052e65"/>
                          </a:solidFill>
                          <a:latin typeface="Arial Black"/>
                        </a:rPr>
                        <a:t>WAŻNE DATY CD.: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od 25 lipca 2022 r. do godz. 12.00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– podanie do publicznej wiadomości przez komisję rekrutacyjną listy kandydatów przyjętych i nieprzyjętych do danej szkoły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Open Sans"/>
                        </a:rPr>
                        <a:t>( do sprawdzenia po zalogowaniu do systemu „Nabór” lub listy wywieszone przy sekretariacie szkoły).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START POSTĘPOWANIA UZUPEŁNIAJĄCEGO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Uczniowie, którzy nie zostali przyjęci, sprawdzają na stronie kuratorium oświaty listę wolnych miejsc w szkołach i biorą udział w postępowaniu uzupełniającym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od 25 lipca 2022 r.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4629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Symbol zastępczy zawartości 3"/>
          <p:cNvGraphicFramePr/>
          <p:nvPr/>
        </p:nvGraphicFramePr>
        <p:xfrm>
          <a:off x="0" y="0"/>
          <a:ext cx="9143640" cy="685764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8580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W przypadku uzyskania równorzędnych wyników w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postępowaniu rekrutacyjnym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stosuje się kryterium dodatkowe (zgodnie z Ustawą o Systemie Oświaty, prawo Oświatowe z 14 grudnia 2016 roku):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problemy zdrowotne kandydata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, ograniczającymi możliwości wyboru kierunku kształcenia ze względu na stan zdrowia, potwierdzonymi  opinią publicznej poradni psychologiczno – pedagogicznej, w tym publicznej poradni specjalistycznej.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wielodzietność  rodziny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oświadczenie o wielodzietności rodziny kandydata) 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potrzebie kształcenia specjalnego wydane ze względu na niepełnosprawność, orzeczenie o niepełnosprawności lub o stopniu niepełnosprawności lub orzeczenie równoważne),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jednego z rodziców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niepełnosprawności lub o stopniu niepełnosprawności lub orzeczenie równoważne),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Symbol zastępczy zawartości 3"/>
          <p:cNvGraphicFramePr/>
          <p:nvPr/>
        </p:nvGraphicFramePr>
        <p:xfrm>
          <a:off x="0" y="0"/>
          <a:ext cx="9143640" cy="6669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6693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 obojga rodziców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(orzeczenie o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niepełnosprawności lub o stopniu niepełnosprawności lub orzeczenie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równoważne),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niepełnosprawność rodzeństwa kandydata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 orzeczenie o potrzebie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kształcenia specjalnego wydane ze względu na niepełnosprawność,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orzeczenie o niepełnosprawności lub orzeczenie równoważne),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samotne wychowywanie kandydata w rodzinie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(prawomocny wyrok sądu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rodzinnego orzekający rozwód lub separację lub akt zgonu oraz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oświadczenie o samotnym wychowaniu dziecka oraz niewychowywaniu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żadnego dziecka wspólnie z jego rodzicem),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objęcie kandydata pieczą zastępczą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(dokument poświadczający objęcie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dziecka pieczą zastępczą).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0" y="0"/>
            <a:ext cx="9143640" cy="6857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8244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pl-PL" sz="4000" spc="-1" strike="noStrike">
                <a:solidFill>
                  <a:srgbClr val="002060"/>
                </a:solidFill>
                <a:latin typeface="Arial Black"/>
              </a:rPr>
              <a:t>Dziękuję za uwagę</a:t>
            </a:r>
            <a:endParaRPr b="0" lang="pl-PL" sz="40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pl-PL" sz="40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2060"/>
                </a:solidFill>
                <a:latin typeface="Arial"/>
              </a:rPr>
              <a:t>Natalia Gadowska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8244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2060"/>
                </a:solidFill>
                <a:latin typeface="Arial"/>
              </a:rPr>
              <a:t>szkolny doradca zawodowy 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Symbol zastępczy zawartości 5"/>
          <p:cNvGraphicFramePr/>
          <p:nvPr/>
        </p:nvGraphicFramePr>
        <p:xfrm>
          <a:off x="-14040" y="-19080"/>
          <a:ext cx="9157680" cy="6876720"/>
        </p:xfrm>
        <a:graphic>
          <a:graphicData uri="http://schemas.openxmlformats.org/drawingml/2006/table">
            <a:tbl>
              <a:tblPr/>
              <a:tblGrid>
                <a:gridCol w="9157680"/>
              </a:tblGrid>
              <a:tr h="20692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 Black"/>
                        </a:rPr>
                        <a:t>CO POWINNI WIEDZIEĆ KANDYDACI UBIEGAJĄCY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b="1" lang="pl-PL" sz="2000" spc="-1" strike="noStrike">
                          <a:solidFill>
                            <a:srgbClr val="002060"/>
                          </a:solidFill>
                          <a:latin typeface="Arial Black"/>
                        </a:rPr>
                        <a:t>SIĘ O PRZYJĘCIE DO KLAS PIERWSZYCH SZKÓŁ PONADPODSTAWOWYCH ?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1703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ABSOLWENCI SZKOŁY</a:t>
                      </a:r>
                      <a:br/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PODSTAWOWEJ  WYBIERAJĄ :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Liceum Ogólnokształcące (4 – letnie) </a:t>
                      </a: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Technikum Zawodowe (5 – letnie) </a:t>
                      </a:r>
                      <a:endParaRPr b="0" lang="pl-PL" sz="19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801720">
                <a:tc>
                  <a:txBody>
                    <a:bodyPr anchor="t">
                      <a:noAutofit/>
                    </a:bodyPr>
                    <a:p>
                      <a:pPr marL="285840" indent="-285840" algn="ctr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19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Branżową Szkołę I stopnia (3 – letnią) </a:t>
                      </a:r>
                      <a:endParaRPr b="0" lang="pl-PL" sz="19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9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519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KANDYDACI MOGĄ APLIKOWAĆ </a:t>
                      </a:r>
                      <a:r>
                        <a:rPr b="1" lang="pl-PL" sz="1800" spc="-1" strike="noStrike" u="sng">
                          <a:solidFill>
                            <a:srgbClr val="0070c0"/>
                          </a:solidFill>
                          <a:uFillTx/>
                          <a:latin typeface="Arial"/>
                        </a:rPr>
                        <a:t>DO TRZECH SZKÓŁ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pl-PL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 NIEOGRANICZONEJ LICZBY ODDZIAŁÓW.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Symbol zastępczy zawartości 4"/>
          <p:cNvGraphicFramePr/>
          <p:nvPr/>
        </p:nvGraphicFramePr>
        <p:xfrm>
          <a:off x="-28440" y="-14400"/>
          <a:ext cx="9172080" cy="6872040"/>
        </p:xfrm>
        <a:graphic>
          <a:graphicData uri="http://schemas.openxmlformats.org/drawingml/2006/table">
            <a:tbl>
              <a:tblPr/>
              <a:tblGrid>
                <a:gridCol w="9172440"/>
              </a:tblGrid>
              <a:tr h="10501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CO BĘDZIE BRANE POD UWAGĘ PRZY REKRUTACJI ?</a:t>
                      </a:r>
                      <a:endParaRPr b="0" lang="pl-PL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3980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wyniki egzaminu ósmoklasisty,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106128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wymienione na świadectwie ukończenia szkoły oceny z : języka polskiego, matematyki i dwóch innych przedmiotów,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73980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szczególne osiągnięcia ucznia,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281040">
                <a:tc>
                  <a:txBody>
                    <a:bodyPr anchor="t">
                      <a:noAutofit/>
                    </a:bodyPr>
                    <a:p>
                      <a:pPr marL="285840" indent="-2858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ukończenie szkoły z wyróżnieniem.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200" spc="-1" strike="noStrike">
                          <a:solidFill>
                            <a:srgbClr val="0070c0"/>
                          </a:solidFill>
                          <a:latin typeface="Arial Black"/>
                        </a:rPr>
                        <a:t>Kto będzie przyjęty do szkoły w pierwszej kolejności ?</a:t>
                      </a:r>
                      <a:endParaRPr b="0" lang="pl-PL" sz="22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laureaci konkursów przedmiotowych organizowanych przez kuratora oświaty,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finaliści i laureaci olimpiad przedmiotowych organizowanych przez podmioty wskazane w wykazie Ministerstwa Edukacji Narodowej.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Wykaz konkursów znajduje się na stronach kuratoriów oświaty, </a:t>
                      </a: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pl-PL" sz="18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a olimpiad przedmiotowych na stronie MEN. </a:t>
                      </a:r>
                      <a:endParaRPr b="0" lang="pl-PL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Symbol zastępczy zawartości 3"/>
          <p:cNvGraphicFramePr/>
          <p:nvPr/>
        </p:nvGraphicFramePr>
        <p:xfrm>
          <a:off x="-16200" y="0"/>
          <a:ext cx="9174240" cy="6669000"/>
        </p:xfrm>
        <a:graphic>
          <a:graphicData uri="http://schemas.openxmlformats.org/drawingml/2006/table">
            <a:tbl>
              <a:tblPr/>
              <a:tblGrid>
                <a:gridCol w="9174240"/>
              </a:tblGrid>
              <a:tr h="12711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200" spc="-1" strike="noStrike">
                          <a:solidFill>
                            <a:srgbClr val="000000"/>
                          </a:solidFill>
                          <a:latin typeface="Arial Black"/>
                        </a:rPr>
                        <a:t>KRYTERIA DLA ABSOLWENTÓW SZKOŁY PODSTAWOWEJ</a:t>
                      </a:r>
                      <a:endParaRPr b="0" lang="pl-PL" sz="2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62932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b="1" lang="pl-PL" sz="2400" spc="-1" strike="noStrike" u="sng">
                          <a:solidFill>
                            <a:srgbClr val="000000"/>
                          </a:solidFill>
                          <a:uFillTx/>
                          <a:latin typeface="Arial Black"/>
                        </a:rPr>
                        <a:t>Kandydat, może uzyskać maksymalnie 200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Z egzaminu ósmoklasisty, maksymalnie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Przyjęto, że wynik z poszczególnych części egzaminu będzie się mnożyło przez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0,35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lub </a:t>
                      </a: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0,3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 pkt za każdy punkt procentowy uzyskany na egzaminie z zakresu: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języka polskiego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100% x 0,35 = 35 pkt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matematyki 100%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x 0,35 = 35 pkt 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marL="343080" indent="-343080" algn="ctr">
                        <a:lnSpc>
                          <a:spcPct val="15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1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język obcy nowożytny </a:t>
                      </a:r>
                      <a:r>
                        <a:rPr b="0" lang="pl-PL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100% x 0,3 = 30 pkt 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pl-PL" sz="24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max. 100 pkt.</a:t>
                      </a:r>
                      <a:endParaRPr b="0" lang="pl-PL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4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rostokąt 3"/>
          <p:cNvSpPr/>
          <p:nvPr/>
        </p:nvSpPr>
        <p:spPr>
          <a:xfrm>
            <a:off x="0" y="30240"/>
            <a:ext cx="9131760" cy="641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400" spc="-1" strike="noStrike">
                <a:solidFill>
                  <a:srgbClr val="052e65"/>
                </a:solidFill>
                <a:latin typeface="Arial Black"/>
              </a:rPr>
              <a:t>Uczeń może uzyskać maksymalnie 100 punktów za oceny i osiągnięcia wymienione </a:t>
            </a:r>
            <a:r>
              <a:rPr b="1" lang="pl-PL" sz="2400" spc="-1" strike="noStrike" u="sng">
                <a:solidFill>
                  <a:srgbClr val="052e65"/>
                </a:solidFill>
                <a:uFillTx/>
                <a:latin typeface="Arial Black"/>
              </a:rPr>
              <a:t>na świadectwie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Podział punktów w postępowaniu rekrutacyjnym do szkoły ponadpodstawowej :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 Black"/>
              </a:rPr>
              <a:t>Świadectwo (max 28 pkt):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za świadectwo ukończenia szkoły podstawowej z wyróżnieniem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 7 pkt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za udokumentowaną działalność społeczną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3 pkt 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za szczególne osiągnięcia  max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18 pkt 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 Black"/>
              </a:rPr>
              <a:t>Oceny (max 72 pkt):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 języka polskiego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18 pkt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 matematyki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18 pkt </a:t>
            </a:r>
            <a:endParaRPr b="0" lang="pl-PL" sz="2000" spc="-1" strike="noStrike">
              <a:latin typeface="Arial"/>
            </a:endParaRPr>
          </a:p>
          <a:p>
            <a:pPr marL="343080" indent="-34308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 dwóch obowiązkowych zajęć edukacyjnych (wskazanych przez szkolną komisję rekrutacyjną w zależności od wybranego przez kandydata profilu/kierunku kształcenia (za ocenę celującą)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18 pkt</a:t>
            </a:r>
            <a:endParaRPr b="0" lang="pl-PL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1600" spc="-1" strike="noStrike">
                <a:solidFill>
                  <a:srgbClr val="0070c0"/>
                </a:solidFill>
                <a:latin typeface="Arial"/>
              </a:rPr>
              <a:t>(bardzo dobry - 17 pkt, dobry – 14 pkt, dostateczny – 8 pkt, dopuszczający – 2 pkt)</a:t>
            </a:r>
            <a:endParaRPr b="0" lang="pl-PL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300" spc="-1" strike="noStrike" u="sng">
                <a:solidFill>
                  <a:srgbClr val="000000"/>
                </a:solidFill>
                <a:uFillTx/>
                <a:latin typeface="Arial"/>
              </a:rPr>
              <a:t>Razem max 100 pkt </a:t>
            </a:r>
            <a:endParaRPr b="0" lang="pl-PL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79640" y="764640"/>
            <a:ext cx="8712720" cy="5832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4000"/>
          </a:bodyPr>
          <a:p>
            <a:pPr algn="ctr">
              <a:lnSpc>
                <a:spcPct val="100000"/>
              </a:lnSpc>
              <a:buNone/>
            </a:pPr>
            <a:br/>
            <a:br/>
            <a:r>
              <a:rPr b="1" lang="pl-PL" sz="2800" spc="-1" strike="noStrike">
                <a:solidFill>
                  <a:srgbClr val="052e65"/>
                </a:solidFill>
                <a:latin typeface="Arial Black"/>
              </a:rPr>
              <a:t>Miasto Szczecin jest objęte jest naborem elektronicznym:</a:t>
            </a:r>
            <a:br/>
            <a:br/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Na stronie internetowej </a:t>
            </a:r>
            <a:r>
              <a:rPr b="1" lang="pl-PL" sz="2400" spc="-1" strike="noStrike">
                <a:solidFill>
                  <a:srgbClr val="ff0000"/>
                </a:solidFill>
                <a:latin typeface="Arial"/>
              </a:rPr>
              <a:t>www.nabor.pcss.pl/szczecin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dostępny będzie formularz zgłoszeniowy. Należy zapoznać się z informatorem, który dostępny jest na stronie Naboru w zakładce „Dokumenty” -wypełnić podanie – WNIOSEK, podpisać je wraz z rodzicem, zeskanować/sfotografować i złożyć on-line za pośrednictwem indywidualnego konta lub zanieść do szkoły pierwszego wyboru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. </a:t>
            </a:r>
            <a:br/>
            <a:br/>
            <a:r>
              <a:rPr b="1" lang="pl-PL" sz="2700" spc="-1" strike="noStrike">
                <a:solidFill>
                  <a:srgbClr val="052e65"/>
                </a:solidFill>
                <a:latin typeface="Arial"/>
              </a:rPr>
              <a:t>Miasta takie jak np.: Gryfino, Chojna, Pyrzyce, objęte są naborem tradycyjnym:</a:t>
            </a:r>
            <a:br/>
            <a:br/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Należy wydrukować podanie - 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WNIOSEK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ze strony internetowej szkoły bądź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pobrać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z sekretariatu szkoły,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wypełnić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a następnie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podpisać</a:t>
            </a:r>
            <a:r>
              <a:rPr b="1" lang="pl-PL" sz="27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wraz z rodzicem. </a:t>
            </a:r>
            <a:r>
              <a:rPr b="1" lang="pl-PL" sz="2700" spc="-1" strike="noStrike" u="sng">
                <a:solidFill>
                  <a:srgbClr val="000000"/>
                </a:solidFill>
                <a:uFillTx/>
                <a:latin typeface="Arial"/>
              </a:rPr>
              <a:t>Zanieść</a:t>
            </a:r>
            <a:r>
              <a:rPr b="0" lang="pl-PL" sz="2700" spc="-1" strike="noStrike">
                <a:solidFill>
                  <a:srgbClr val="000000"/>
                </a:solidFill>
                <a:latin typeface="Arial"/>
              </a:rPr>
              <a:t> do sekretariatu szkoły ponadpodstawowej.</a:t>
            </a:r>
            <a:br/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 </a:t>
            </a:r>
            <a:br/>
            <a:br/>
            <a:br/>
            <a:br/>
            <a:endParaRPr b="0" lang="pl-PL" sz="20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Symbol zastępczy zawartości 3"/>
          <p:cNvGraphicFramePr/>
          <p:nvPr/>
        </p:nvGraphicFramePr>
        <p:xfrm>
          <a:off x="0" y="-171000"/>
          <a:ext cx="9143640" cy="685764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216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pl-PL" sz="2800" spc="-1" strike="noStrike">
                          <a:solidFill>
                            <a:srgbClr val="052e65"/>
                          </a:solidFill>
                          <a:latin typeface="Arial Black"/>
                        </a:rPr>
                        <a:t>WAŻNE DATY W REKRUTACJI:</a:t>
                      </a:r>
                      <a:endParaRPr b="0" lang="pl-PL" sz="2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1346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18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od 9 maja do 20 czerwca  2022 r.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do godz. 15.00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– termin na złożenie wniosku o przyjęcie do szkoły ponadpodstawowej (z wyłączeniem szkół i oddziałów z egzaminem wstępnym)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 u="sng">
                          <a:solidFill>
                            <a:srgbClr val="000000"/>
                          </a:solidFill>
                          <a:uFillTx/>
                          <a:latin typeface="Arial"/>
                        </a:rPr>
                        <a:t>od 9 maja do 31 maja br.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do godzi. 15.00 –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będzie można składać wnioski do szkoły ponadpodstawowej dwujęzycznej, oddziału dwujęzycznego, oddziału międzynarodowego, oddziału wstępnego, oddziału przygotowania wojskowego, oddziałów wymagających od kandydatów szczególnych indywidualnych predyspozycji oraz szkół i oddziałów prowadzących szkolenie sportowe w szkołach ponadpodstawowych. </a:t>
                      </a:r>
                      <a:endParaRPr b="0" lang="pl-PL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pl-PL" sz="2000" spc="-1" strike="noStrike"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  <a:tabLst>
                          <a:tab algn="l" pos="0"/>
                        </a:tabLst>
                      </a:pPr>
                      <a:r>
                        <a:rPr b="1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od 9 maja do 20 lipca br. – </a:t>
                      </a:r>
                      <a:r>
                        <a:rPr b="0" lang="pl-PL" sz="20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wydanie przez szkołę prowadzącą kształcenie zawodowe skierowania na badania lekarskie (dot. Techników Zawodowych i Szkół Branżowych I stopnia). </a:t>
                      </a:r>
                      <a:endParaRPr b="0" lang="pl-PL" sz="20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5061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179640" y="1268640"/>
            <a:ext cx="8784720" cy="5472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8000"/>
          </a:bodyPr>
          <a:p>
            <a:pPr marL="357120" indent="-357120">
              <a:lnSpc>
                <a:spcPct val="100000"/>
              </a:lnSpc>
              <a:buClr>
                <a:srgbClr val="31b6fd"/>
              </a:buClr>
              <a:buFont typeface="Wingdings" charset="2"/>
              <a:buChar char=""/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od 1 czerwca do 14 czerwca br.: II termin do 7 lipca br. 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pl-PL" sz="2400" spc="-1" strike="noStrike">
                <a:solidFill>
                  <a:srgbClr val="5bbaf6"/>
                </a:solidFill>
                <a:latin typeface="Arial"/>
              </a:rPr>
              <a:t>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przeprowadzenie sprawdzianu uzdolnień kierunkowych,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  przeprowadzenie prób sprawności fizycznej (klasy sportowe, MS);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  sprawdzian kompetencji językowych.  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do 17 czerwca br. (I termin), do 8 lipca br. (II termin) </a:t>
            </a:r>
            <a:r>
              <a:rPr b="1" lang="pl-PL" sz="2400" spc="-1" strike="noStrike">
                <a:solidFill>
                  <a:srgbClr val="000000"/>
                </a:solidFill>
                <a:latin typeface="Arial"/>
              </a:rPr>
              <a:t>–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ogłoszenie listy kandydatów, którzy uzyskali pozytywny wynik sprawdzianu uzdolnień kierunkowych, kompetencji językowych, prób sprawności fizycznej. 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274320" indent="-27432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1" lang="pl-PL" sz="2400" spc="-1" strike="noStrike" u="sng">
                <a:solidFill>
                  <a:srgbClr val="000000"/>
                </a:solidFill>
                <a:uFillTx/>
                <a:latin typeface="Arial"/>
              </a:rPr>
              <a:t>od 24 czerwca do 12 lipca 2022 r. </a:t>
            </a:r>
            <a:r>
              <a:rPr b="1" lang="pl-PL" sz="2400" spc="-1" strike="noStrike">
                <a:solidFill>
                  <a:srgbClr val="000000"/>
                </a:solidFill>
                <a:latin typeface="Arial"/>
              </a:rPr>
              <a:t>do godz. 15.00 –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uzupełnienie wniosku o: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542880" indent="-54288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kopię świadectwa ukończenia szkoły ponadpodstawowej  poświadczoną przez dyrektora placówki (szkoły podstawowej);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 marL="542880" indent="-54288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     </a:t>
            </a: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- kopię zaświadczenia o wynikach egzaminu ósmoklasisty poświadczonego przez dyrektora szkoły podstawowej. </a:t>
            </a: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l-PL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title"/>
          </p:nvPr>
        </p:nvSpPr>
        <p:spPr>
          <a:xfrm>
            <a:off x="457200" y="476640"/>
            <a:ext cx="8229240" cy="719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l-PL" sz="2800" spc="-1" strike="noStrike">
                <a:solidFill>
                  <a:srgbClr val="052e65"/>
                </a:solidFill>
                <a:latin typeface="Arial Black"/>
              </a:rPr>
              <a:t>WAŻNE DATY CD.:</a:t>
            </a:r>
            <a:endParaRPr b="0" lang="pl-PL" sz="2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rostokąt 4"/>
          <p:cNvSpPr/>
          <p:nvPr/>
        </p:nvSpPr>
        <p:spPr>
          <a:xfrm>
            <a:off x="0" y="17640"/>
            <a:ext cx="9143640" cy="62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l-PL" sz="2400" spc="-1" strike="noStrike">
                <a:solidFill>
                  <a:srgbClr val="052e65"/>
                </a:solidFill>
                <a:latin typeface="Arial Black"/>
              </a:rPr>
              <a:t>WAŻNE DATY CD.: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pl-PL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</a:rPr>
              <a:t>od 24 czerwca do 12 lipca br. </a:t>
            </a:r>
            <a:r>
              <a:rPr b="1" lang="pl-PL" sz="2000" spc="-1" strike="noStrike">
                <a:solidFill>
                  <a:srgbClr val="000000"/>
                </a:solidFill>
                <a:latin typeface="Arial"/>
              </a:rPr>
              <a:t>do godz. 15.00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– możliwość dokonania zmiany wybranych szkół (zmiana wniosku).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</a:rPr>
              <a:t>19 lipca 2022 r.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– nastąpi ogłoszenie wyników rekrutacji (lista kandydatów zakwalifikowanych i niezakwalifikowanych).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1" lang="pl-PL" sz="2000" spc="-1" strike="noStrike" u="sng">
                <a:solidFill>
                  <a:srgbClr val="000000"/>
                </a:solidFill>
                <a:uFillTx/>
                <a:latin typeface="Arial"/>
              </a:rPr>
              <a:t>od 19 lipca do 22 lipca br. do godz. 15.00 </a:t>
            </a: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– potwierdzenie woli podjęcia nauki w danej szkole w formie przedłożenia oryginałów: </a:t>
            </a: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świadectwa ukończenia szkoły, </a:t>
            </a:r>
            <a:endParaRPr b="0" lang="pl-PL" sz="2000" spc="-1" strike="noStrike"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zaświadczenia o wynikach egzaminu ósmoklasisty, a w przypadku szkoły prowadzącej kształcenie zawodowe – zaświadczenie lekarskie  zawierające orzeczenie o braku przeciwwskazań zdrowotnych do podjęcia praktycznej nauki zawodu (jeśli nie było wcześniej dostarczone). </a:t>
            </a:r>
            <a:endParaRPr b="0" lang="pl-PL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1513</TotalTime>
  <Application>LibreOffice/7.3.1.3$Windows_X86_64 LibreOffice_project/a69ca51ded25f3eefd52d7bf9a5fad8c90b87951</Application>
  <AppVersion>15.0000</AppVersion>
  <Words>1190</Words>
  <Paragraphs>143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2019-04-11T16:49:46Z</dcterms:created>
  <dc:creator>Natyś</dc:creator>
  <dc:description/>
  <dc:language>pl-PL</dc:language>
  <cp:lastModifiedBy>Natyś</cp:lastModifiedBy>
  <dcterms:modified xsi:type="dcterms:W3CDTF">2022-04-28T20:57:13Z</dcterms:modified>
  <cp:revision>136</cp:revision>
  <dc:subject/>
  <dc:title>TERMINY I ZASADY NABORU DO SZKÓŁ PONADPODSTAWOWYCH ORAZ PONADGIMNAZJALNYCH w roku szkolnym 2019/2020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Pokaz na ekranie (4:3)</vt:lpwstr>
  </property>
  <property fmtid="{D5CDD505-2E9C-101B-9397-08002B2CF9AE}" pid="3" name="Slides">
    <vt:i4>13</vt:i4>
  </property>
</Properties>
</file>