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BEF42AC-136D-4BFC-B662-CA12F5B4038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409A8A-3FD5-4D89-8268-6113770516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FA0F9DA-8E00-4A42-9A80-E2EE136949E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8CEC900-9BC1-427C-B7F2-26CADAB86C3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9DD8EAB-A46D-41F9-A5D2-8B2302AD715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D6072AD-E9E6-4B7D-8591-FF3D96986AE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746A70E-014D-45C8-8010-7C44D04F2AF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0EA791C-8D5C-4A3A-B122-9B5995E8FD0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640210C-F763-4E92-B1A9-7B16041C5FA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DF68667-AD7D-4EEB-B29F-47E5C3C3349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4C1A1DB-6FAB-47C0-961C-C707913C13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9DAC6DD-1851-44C9-AAD5-EE88D2F07C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E70826B-8069-4CEF-9733-399BBF2850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9CEA5F2-A75C-4308-B255-3CE4A45EC13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268BE75-FA04-4711-A698-4177A5330F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9E776DA-1D09-48C6-8CD4-57B6C669691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D00A595-BC43-4106-82A5-C37C605AD9D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F7387CA-2261-4CE0-AFDA-1D5E4FB6EF5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DA4976-8716-4833-AE5A-600DDDB46E6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C8BC12-61DE-46CD-8BD3-9FB59E23ED6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98BB52-3374-4D86-A305-2DFC49196DE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82234A1-60C1-4EB2-929D-83A4C64F9F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49EBF1B-E71F-4217-9827-4DA96A3B85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3935C1-3FCF-40F6-BDBA-D0B2E84C02D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ounded Rectangle 13" hidden="1"/>
          <p:cNvSpPr/>
          <p:nvPr/>
        </p:nvSpPr>
        <p:spPr>
          <a:xfrm>
            <a:off x="228600" y="228600"/>
            <a:ext cx="8695080" cy="246816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83d3fe"/>
              </a:gs>
              <a:gs pos="100000">
                <a:srgbClr val="0293e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" name="Group 15"/>
          <p:cNvGrpSpPr/>
          <p:nvPr/>
        </p:nvGrpSpPr>
        <p:grpSpPr>
          <a:xfrm>
            <a:off x="211680" y="1679400"/>
            <a:ext cx="8722800" cy="1329120"/>
            <a:chOff x="211680" y="1679400"/>
            <a:chExt cx="8722800" cy="1329120"/>
          </a:xfrm>
        </p:grpSpPr>
        <p:sp>
          <p:nvSpPr>
            <p:cNvPr id="2" name="Freeform 14"/>
            <p:cNvSpPr/>
            <p:nvPr/>
          </p:nvSpPr>
          <p:spPr>
            <a:xfrm>
              <a:off x="6047280" y="1824480"/>
              <a:ext cx="2875680" cy="713160"/>
            </a:xfrm>
            <a:custGeom>
              <a:avLst/>
              <a:gdLst>
                <a:gd name="textAreaLeft" fmla="*/ 0 w 2875680"/>
                <a:gd name="textAreaRight" fmla="*/ 2876040 w 2875680"/>
                <a:gd name="textAreaTop" fmla="*/ 0 h 713160"/>
                <a:gd name="textAreaBottom" fmla="*/ 713520 h 713160"/>
              </a:gdLst>
              <a:ahLst/>
              <a:rect l="textAreaLeft" t="textAreaTop" r="textAreaRight" b="textAreaBottom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Freeform 18"/>
            <p:cNvSpPr/>
            <p:nvPr/>
          </p:nvSpPr>
          <p:spPr>
            <a:xfrm>
              <a:off x="2619360" y="1696320"/>
              <a:ext cx="5543640" cy="849240"/>
            </a:xfrm>
            <a:custGeom>
              <a:avLst/>
              <a:gdLst>
                <a:gd name="textAreaLeft" fmla="*/ 0 w 5543640"/>
                <a:gd name="textAreaRight" fmla="*/ 5544000 w 5543640"/>
                <a:gd name="textAreaTop" fmla="*/ 0 h 849240"/>
                <a:gd name="textAreaBottom" fmla="*/ 849600 h 849240"/>
              </a:gdLst>
              <a:ahLst/>
              <a:rect l="textAreaLeft" t="textAreaTop" r="textAreaRight" b="textAreaBottom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Freeform 22"/>
            <p:cNvSpPr/>
            <p:nvPr/>
          </p:nvSpPr>
          <p:spPr>
            <a:xfrm>
              <a:off x="2828880" y="1708560"/>
              <a:ext cx="5467320" cy="773640"/>
            </a:xfrm>
            <a:custGeom>
              <a:avLst/>
              <a:gdLst>
                <a:gd name="textAreaLeft" fmla="*/ 0 w 5467320"/>
                <a:gd name="textAreaRight" fmla="*/ 5467680 w 5467320"/>
                <a:gd name="textAreaTop" fmla="*/ 0 h 773640"/>
                <a:gd name="textAreaBottom" fmla="*/ 774000 h 773640"/>
              </a:gdLst>
              <a:ahLst/>
              <a:rect l="textAreaLeft" t="textAreaTop" r="textAreaRight" b="textAreaBottom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Freeform 26"/>
            <p:cNvSpPr/>
            <p:nvPr/>
          </p:nvSpPr>
          <p:spPr>
            <a:xfrm>
              <a:off x="5609520" y="1694880"/>
              <a:ext cx="3307320" cy="650880"/>
            </a:xfrm>
            <a:custGeom>
              <a:avLst/>
              <a:gdLst>
                <a:gd name="textAreaLeft" fmla="*/ 0 w 3307320"/>
                <a:gd name="textAreaRight" fmla="*/ 3307680 w 3307320"/>
                <a:gd name="textAreaTop" fmla="*/ 0 h 650880"/>
                <a:gd name="textAreaBottom" fmla="*/ 651240 h 650880"/>
              </a:gdLst>
              <a:ahLst/>
              <a:rect l="textAreaLeft" t="textAreaTop" r="textAreaRight" b="textAreaBottom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Freeform 10"/>
            <p:cNvSpPr/>
            <p:nvPr/>
          </p:nvSpPr>
          <p:spPr>
            <a:xfrm>
              <a:off x="211680" y="1679400"/>
              <a:ext cx="8722800" cy="1329120"/>
            </a:xfrm>
            <a:custGeom>
              <a:avLst/>
              <a:gdLst>
                <a:gd name="textAreaLeft" fmla="*/ 0 w 8722800"/>
                <a:gd name="textAreaRight" fmla="*/ 8723160 w 8722800"/>
                <a:gd name="textAreaTop" fmla="*/ 0 h 1329120"/>
                <a:gd name="textAreaBottom" fmla="*/ 1329480 h 1329120"/>
              </a:gdLst>
              <a:ahLst/>
              <a:rect l="textAreaLeft" t="textAreaTop" r="textAreaRight" b="textAreaBottom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" name="Rounded Rectangle 15"/>
          <p:cNvSpPr/>
          <p:nvPr/>
        </p:nvSpPr>
        <p:spPr>
          <a:xfrm>
            <a:off x="228600" y="228600"/>
            <a:ext cx="8695080" cy="603432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11680" y="5353920"/>
            <a:ext cx="8722800" cy="1330920"/>
            <a:chOff x="211680" y="5353920"/>
            <a:chExt cx="8722800" cy="1330920"/>
          </a:xfrm>
        </p:grpSpPr>
        <p:sp>
          <p:nvSpPr>
            <p:cNvPr id="9" name="Freeform 14"/>
            <p:cNvSpPr/>
            <p:nvPr/>
          </p:nvSpPr>
          <p:spPr>
            <a:xfrm>
              <a:off x="6054840" y="5499360"/>
              <a:ext cx="2879280" cy="714240"/>
            </a:xfrm>
            <a:custGeom>
              <a:avLst/>
              <a:gdLst>
                <a:gd name="textAreaLeft" fmla="*/ 0 w 2879280"/>
                <a:gd name="textAreaRight" fmla="*/ 2879640 w 2879280"/>
                <a:gd name="textAreaTop" fmla="*/ 0 h 714240"/>
                <a:gd name="textAreaBottom" fmla="*/ 714600 h 714240"/>
              </a:gdLst>
              <a:ahLst/>
              <a:rect l="textAreaLeft" t="textAreaTop" r="textAreaRight" b="textAreaBottom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Freeform 18"/>
            <p:cNvSpPr/>
            <p:nvPr/>
          </p:nvSpPr>
          <p:spPr>
            <a:xfrm>
              <a:off x="2622240" y="5370840"/>
              <a:ext cx="5550840" cy="850680"/>
            </a:xfrm>
            <a:custGeom>
              <a:avLst/>
              <a:gdLst>
                <a:gd name="textAreaLeft" fmla="*/ 0 w 5550840"/>
                <a:gd name="textAreaRight" fmla="*/ 5551200 w 5550840"/>
                <a:gd name="textAreaTop" fmla="*/ 0 h 850680"/>
                <a:gd name="textAreaBottom" fmla="*/ 851040 h 850680"/>
              </a:gdLst>
              <a:ahLst/>
              <a:rect l="textAreaLeft" t="textAreaTop" r="textAreaRight" b="textAreaBottom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Freeform 22"/>
            <p:cNvSpPr/>
            <p:nvPr/>
          </p:nvSpPr>
          <p:spPr>
            <a:xfrm>
              <a:off x="2832120" y="5383080"/>
              <a:ext cx="5474160" cy="774720"/>
            </a:xfrm>
            <a:custGeom>
              <a:avLst/>
              <a:gdLst>
                <a:gd name="textAreaLeft" fmla="*/ 0 w 5474160"/>
                <a:gd name="textAreaRight" fmla="*/ 5474520 w 5474160"/>
                <a:gd name="textAreaTop" fmla="*/ 0 h 774720"/>
                <a:gd name="textAreaBottom" fmla="*/ 775080 h 774720"/>
              </a:gdLst>
              <a:ahLst/>
              <a:rect l="textAreaLeft" t="textAreaTop" r="textAreaRight" b="textAreaBottom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Freeform 26"/>
            <p:cNvSpPr/>
            <p:nvPr/>
          </p:nvSpPr>
          <p:spPr>
            <a:xfrm>
              <a:off x="5616360" y="5369760"/>
              <a:ext cx="3311640" cy="651600"/>
            </a:xfrm>
            <a:custGeom>
              <a:avLst/>
              <a:gdLst>
                <a:gd name="textAreaLeft" fmla="*/ 0 w 3311640"/>
                <a:gd name="textAreaRight" fmla="*/ 3312000 w 3311640"/>
                <a:gd name="textAreaTop" fmla="*/ 0 h 651600"/>
                <a:gd name="textAreaBottom" fmla="*/ 651960 h 651600"/>
              </a:gdLst>
              <a:ahLst/>
              <a:rect l="textAreaLeft" t="textAreaTop" r="textAreaRight" b="textAreaBottom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Freeform 10"/>
            <p:cNvSpPr/>
            <p:nvPr/>
          </p:nvSpPr>
          <p:spPr>
            <a:xfrm>
              <a:off x="211680" y="5353920"/>
              <a:ext cx="8722800" cy="1330920"/>
            </a:xfrm>
            <a:custGeom>
              <a:avLst/>
              <a:gdLst>
                <a:gd name="textAreaLeft" fmla="*/ 0 w 8722800"/>
                <a:gd name="textAreaRight" fmla="*/ 8723160 w 8722800"/>
                <a:gd name="textAreaTop" fmla="*/ 0 h 1330920"/>
                <a:gd name="textAreaBottom" fmla="*/ 1331280 h 1330920"/>
              </a:gdLst>
              <a:ahLst/>
              <a:rect l="textAreaLeft" t="textAreaTop" r="textAreaRight" b="textAreaBottom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8880" cy="125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l-PL" sz="1800" spc="-1" strike="noStrike">
                <a:latin typeface="Arial"/>
              </a:rPr>
              <a:t>Kliknij, aby edytować format tekstu tytułu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ftr" idx="1"/>
          </p:nvPr>
        </p:nvSpPr>
        <p:spPr>
          <a:xfrm>
            <a:off x="193680" y="6250320"/>
            <a:ext cx="378612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pl-PL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sldNum" idx="2"/>
          </p:nvPr>
        </p:nvSpPr>
        <p:spPr>
          <a:xfrm>
            <a:off x="3990960" y="6250320"/>
            <a:ext cx="1161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pl-PL" sz="1000" spc="-1" strike="noStrike">
                <a:solidFill>
                  <a:srgbClr val="073e87"/>
                </a:solidFill>
                <a:latin typeface="Candara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D236DD54-7D85-4967-9368-A1DE646F66E3}" type="slidenum">
              <a:rPr b="0" lang="pl-PL" sz="1000" spc="-1" strike="noStrike">
                <a:solidFill>
                  <a:srgbClr val="073e87"/>
                </a:solidFill>
                <a:latin typeface="Candara"/>
              </a:rPr>
              <a:t>&lt;numer&gt;</a:t>
            </a:fld>
            <a:endParaRPr b="0" lang="pl-PL" sz="1000" spc="-1" strike="noStrike"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dt" idx="3"/>
          </p:nvPr>
        </p:nvSpPr>
        <p:spPr>
          <a:xfrm>
            <a:off x="5163840" y="6250320"/>
            <a:ext cx="378612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l-PL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latin typeface="Times New Roman"/>
              </a:rPr>
              <a:t>&lt;data/godzina&gt;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13"/>
          <p:cNvSpPr/>
          <p:nvPr/>
        </p:nvSpPr>
        <p:spPr>
          <a:xfrm>
            <a:off x="228600" y="228600"/>
            <a:ext cx="8695080" cy="246816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83d3fe"/>
              </a:gs>
              <a:gs pos="100000">
                <a:srgbClr val="0293e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6" name="Group 15"/>
          <p:cNvGrpSpPr/>
          <p:nvPr/>
        </p:nvGrpSpPr>
        <p:grpSpPr>
          <a:xfrm>
            <a:off x="211680" y="1679400"/>
            <a:ext cx="8722800" cy="1329120"/>
            <a:chOff x="211680" y="1679400"/>
            <a:chExt cx="8722800" cy="1329120"/>
          </a:xfrm>
        </p:grpSpPr>
        <p:sp>
          <p:nvSpPr>
            <p:cNvPr id="57" name="Freeform 14"/>
            <p:cNvSpPr/>
            <p:nvPr/>
          </p:nvSpPr>
          <p:spPr>
            <a:xfrm>
              <a:off x="6047280" y="1824480"/>
              <a:ext cx="2875680" cy="713160"/>
            </a:xfrm>
            <a:custGeom>
              <a:avLst/>
              <a:gdLst>
                <a:gd name="textAreaLeft" fmla="*/ 0 w 2875680"/>
                <a:gd name="textAreaRight" fmla="*/ 2876040 w 2875680"/>
                <a:gd name="textAreaTop" fmla="*/ 0 h 713160"/>
                <a:gd name="textAreaBottom" fmla="*/ 713520 h 713160"/>
              </a:gdLst>
              <a:ahLst/>
              <a:rect l="textAreaLeft" t="textAreaTop" r="textAreaRight" b="textAreaBottom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Freeform 18"/>
            <p:cNvSpPr/>
            <p:nvPr/>
          </p:nvSpPr>
          <p:spPr>
            <a:xfrm>
              <a:off x="2619360" y="1696320"/>
              <a:ext cx="5543640" cy="849240"/>
            </a:xfrm>
            <a:custGeom>
              <a:avLst/>
              <a:gdLst>
                <a:gd name="textAreaLeft" fmla="*/ 0 w 5543640"/>
                <a:gd name="textAreaRight" fmla="*/ 5544000 w 5543640"/>
                <a:gd name="textAreaTop" fmla="*/ 0 h 849240"/>
                <a:gd name="textAreaBottom" fmla="*/ 849600 h 849240"/>
              </a:gdLst>
              <a:ahLst/>
              <a:rect l="textAreaLeft" t="textAreaTop" r="textAreaRight" b="textAreaBottom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Freeform 22"/>
            <p:cNvSpPr/>
            <p:nvPr/>
          </p:nvSpPr>
          <p:spPr>
            <a:xfrm>
              <a:off x="2828880" y="1708560"/>
              <a:ext cx="5467320" cy="773640"/>
            </a:xfrm>
            <a:custGeom>
              <a:avLst/>
              <a:gdLst>
                <a:gd name="textAreaLeft" fmla="*/ 0 w 5467320"/>
                <a:gd name="textAreaRight" fmla="*/ 5467680 w 5467320"/>
                <a:gd name="textAreaTop" fmla="*/ 0 h 773640"/>
                <a:gd name="textAreaBottom" fmla="*/ 774000 h 773640"/>
              </a:gdLst>
              <a:ahLst/>
              <a:rect l="textAreaLeft" t="textAreaTop" r="textAreaRight" b="textAreaBottom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Freeform 26"/>
            <p:cNvSpPr/>
            <p:nvPr/>
          </p:nvSpPr>
          <p:spPr>
            <a:xfrm>
              <a:off x="5609520" y="1694880"/>
              <a:ext cx="3307320" cy="650880"/>
            </a:xfrm>
            <a:custGeom>
              <a:avLst/>
              <a:gdLst>
                <a:gd name="textAreaLeft" fmla="*/ 0 w 3307320"/>
                <a:gd name="textAreaRight" fmla="*/ 3307680 w 3307320"/>
                <a:gd name="textAreaTop" fmla="*/ 0 h 650880"/>
                <a:gd name="textAreaBottom" fmla="*/ 651240 h 650880"/>
              </a:gdLst>
              <a:ahLst/>
              <a:rect l="textAreaLeft" t="textAreaTop" r="textAreaRight" b="textAreaBottom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Freeform 10"/>
            <p:cNvSpPr/>
            <p:nvPr/>
          </p:nvSpPr>
          <p:spPr>
            <a:xfrm>
              <a:off x="211680" y="1679400"/>
              <a:ext cx="8722800" cy="1329120"/>
            </a:xfrm>
            <a:custGeom>
              <a:avLst/>
              <a:gdLst>
                <a:gd name="textAreaLeft" fmla="*/ 0 w 8722800"/>
                <a:gd name="textAreaRight" fmla="*/ 8723160 w 8722800"/>
                <a:gd name="textAreaTop" fmla="*/ 0 h 1329120"/>
                <a:gd name="textAreaBottom" fmla="*/ 1329480 h 1329120"/>
              </a:gdLst>
              <a:ahLst/>
              <a:rect l="textAreaLeft" t="textAreaTop" r="textAreaRight" b="textAreaBottom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2" name="PlaceHolder 1"/>
          <p:cNvSpPr>
            <a:spLocks noGrp="1"/>
          </p:cNvSpPr>
          <p:nvPr>
            <p:ph type="ftr" idx="4"/>
          </p:nvPr>
        </p:nvSpPr>
        <p:spPr>
          <a:xfrm>
            <a:off x="193680" y="6250320"/>
            <a:ext cx="378612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pl-PL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ldNum" idx="5"/>
          </p:nvPr>
        </p:nvSpPr>
        <p:spPr>
          <a:xfrm>
            <a:off x="3990960" y="6250320"/>
            <a:ext cx="1161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pl-PL" sz="1000" spc="-1" strike="noStrike">
                <a:solidFill>
                  <a:srgbClr val="073e87"/>
                </a:solidFill>
                <a:latin typeface="Candara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40A25B88-3024-4923-9005-EE9C40F27D1C}" type="slidenum">
              <a:rPr b="0" lang="pl-PL" sz="1000" spc="-1" strike="noStrike">
                <a:solidFill>
                  <a:srgbClr val="073e87"/>
                </a:solidFill>
                <a:latin typeface="Candara"/>
              </a:rPr>
              <a:t>&lt;numer&gt;</a:t>
            </a:fld>
            <a:endParaRPr b="0" lang="pl-PL" sz="1000" spc="-1" strike="noStrike">
              <a:latin typeface="Times New Roman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dt" idx="6"/>
          </p:nvPr>
        </p:nvSpPr>
        <p:spPr>
          <a:xfrm>
            <a:off x="5163840" y="6250320"/>
            <a:ext cx="378612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l-PL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latin typeface="Times New Roman"/>
              </a:rPr>
              <a:t>&lt;data/godzina&gt;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07640" y="116640"/>
            <a:ext cx="8784360" cy="2663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4000" spc="-1" strike="noStrike">
                <a:solidFill>
                  <a:srgbClr val="000000"/>
                </a:solidFill>
                <a:latin typeface="Constantia"/>
              </a:rPr>
              <a:t>ZASADY I TERMINY </a:t>
            </a:r>
            <a:br>
              <a:rPr sz="4400"/>
            </a:br>
            <a:r>
              <a:rPr b="1" lang="pl-PL" sz="4000" spc="-1" strike="noStrike">
                <a:solidFill>
                  <a:srgbClr val="000000"/>
                </a:solidFill>
                <a:latin typeface="Constantia"/>
              </a:rPr>
              <a:t>NABORU DO SZKÓŁ PONADPODSTAWOWYCH </a:t>
            </a:r>
            <a:br>
              <a:rPr sz="4400"/>
            </a:br>
            <a:r>
              <a:rPr b="1" lang="pl-PL" sz="4000" spc="-1" strike="noStrike">
                <a:solidFill>
                  <a:srgbClr val="000000"/>
                </a:solidFill>
                <a:latin typeface="Constantia"/>
              </a:rPr>
              <a:t>w roku szkolnym 2023/2024 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107640" y="2637000"/>
            <a:ext cx="9035640" cy="422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2000" spc="-1" strike="noStrike">
                <a:solidFill>
                  <a:srgbClr val="ffffff"/>
                </a:solidFill>
                <a:latin typeface="Arial"/>
              </a:rPr>
              <a:t>na podstawie: </a:t>
            </a:r>
            <a:endParaRPr b="0" lang="pl-PL" sz="20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20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Ustawa z dnia 14 grudnia 2016 r. Prawo Oświatowe ( Dz.U.2021.1082 t.j . z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późn.zm. rozdział 6) pn. „Przyjmowanie do publicznych przedszkoli, publicznych innych form wychowania 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przedszkolnego, publicznych szkół i publicznych placówek”;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Rozporządzenie Ministra Edukacji i Nauki z dnia 21 czerwca 2021r. w sprawie świadectw, 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dyplomów państwowych i innych druków (Dz.U. z 2021 r., poz. 1203).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Rozporządzenie Ministra Edukacji Narodowej z dnia 21 sierpnia 2019 r. w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sprawie przeprowadzenia postępowania rekrutacyjnego oraz postępowania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uzupełniającego do publicznych przedszkoli, szkół, placówek i centrów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Dz.U z 2019r., poz. 1737)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Zarządzenie nr 3 / 2022 Zachodniopomorskiego Kuratora Oświaty z dnia 28 stycznia 2022r . w sprawie określenia terminów przeprowadzania postępowania rekrutacyjnego i postępowania uzupełniającego, w tym terminów składania dokumentów, do publicznych szkół podstawowych dla dorosłych, klas I publicznych szkół ponadpodstawowych, klas wstępnych, o których mowa w art. 25 ust. 3 ustawy Prawo oświatowe i na semestr pierwszy klas I publicznych branżowych szkół II stopnia i publicznych szkół policealnych na rok szkolny 2022/2023 w województwie zachodniopomorskim zmienionego Zarządzeniem nr 8/2022 Zachodniopomorskiego Kuratora Oświaty z dnia 25lutego 2022 r.</a:t>
            </a:r>
            <a:endParaRPr b="0" lang="pl-PL" sz="1200" spc="-1" strike="noStrike"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Symbol zastępczy zawartości 3"/>
          <p:cNvGraphicFramePr/>
          <p:nvPr/>
        </p:nvGraphicFramePr>
        <p:xfrm>
          <a:off x="107640" y="-27360"/>
          <a:ext cx="9036000" cy="6884640"/>
        </p:xfrm>
        <a:graphic>
          <a:graphicData uri="http://schemas.openxmlformats.org/drawingml/2006/table">
            <a:tbl>
              <a:tblPr/>
              <a:tblGrid>
                <a:gridCol w="9036360"/>
              </a:tblGrid>
              <a:tr h="64220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52e65"/>
                          </a:solidFill>
                          <a:latin typeface="Arial Black"/>
                        </a:rPr>
                        <a:t>WAŻNE DATY CD.: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pl-PL" sz="24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21 lipca 2023 r. godz. 15.00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– podanie do publicznej wiadomości przez komisję rekrutacyjną listy kandydatów przyjętych i nieprzyjętych do danej szkoły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Open Sans"/>
                        </a:rPr>
                        <a:t>( do sprawdzenia po zalogowaniu do systemu „Nabór” lub listy wywieszone przy sekretariacie szkoły).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pl-PL" sz="2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START POSTĘPOWANIA UZUPEŁNIAJĄCEGO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Uczniowie, którzy nie zostali przyjęci, sprawdzają na stronie kuratorium oświaty listę wolnych miejsc w szkołach i biorą udział w postępowaniu uzupełniającym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pl-PL" sz="2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od 24 lipca 2023 r.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4629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Symbol zastępczy zawartości 3"/>
          <p:cNvGraphicFramePr/>
          <p:nvPr/>
        </p:nvGraphicFramePr>
        <p:xfrm>
          <a:off x="0" y="0"/>
          <a:ext cx="9143640" cy="685764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8580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W przypadku uzyskania równorzędnych wyników w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postępowaniu rekrutacyjnym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stosuje się kryterium dodatkowe (zgodnie z Ustawą o Systemie Oświaty, prawo Oświatowe z 14 grudnia 2016 roku):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problemy zdrowotne kandydata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, ograniczającymi możliwości wyboru kierunku kształcenia ze względu na stan zdrowia, potwierdzonymi  opinią publicznej poradni psychologiczno – pedagogicznej, w tym publicznej poradni specjalistycznej.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wielodzietność  rodziny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 oświadczenie o wielodzietności rodziny kandydata) ,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niepełnosprawność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 orzeczenie o potrzebie kształcenia specjalnego wydane ze względu na niepełnosprawność, orzeczenie o niepełnosprawności lub o stopniu niepełnosprawności lub orzeczenie równoważne),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niepełnosprawność jednego z rodziców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 orzeczenie o niepełnosprawności lub o stopniu niepełnosprawności lub orzeczenie równoważne),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Symbol zastępczy zawartości 3"/>
          <p:cNvGraphicFramePr/>
          <p:nvPr/>
        </p:nvGraphicFramePr>
        <p:xfrm>
          <a:off x="0" y="0"/>
          <a:ext cx="9143640" cy="66690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6693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niepełnosprawność  obojga rodziców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(orzeczenie o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niepełnosprawności lub o stopniu niepełnosprawności lub orzeczenie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równoważne),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niepełnosprawność rodzeństwa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 orzeczenie o potrzebie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kształcenia specjalnego wydane ze względu na niepełnosprawność,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orzeczenie o niepełnosprawności lub orzeczenie równoważne),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samotne wychowywanie kandydata w rodzinie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(prawomocny wyrok sądu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rodzinnego orzekający rozwód lub separację lub akt zgonu oraz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oświadczenie o samotnym wychowaniu dziecka oraz niewychowywaniu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żadnego dziecka wspólnie z jego rodzicem),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objęcie kandydata pieczą zastępczą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(dokument poświadczający objęcie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dziecka pieczą zastępczą).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82440" indent="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pl-PL" sz="2400" spc="-1" strike="noStrike">
              <a:latin typeface="Arial"/>
            </a:endParaRPr>
          </a:p>
          <a:p>
            <a:pPr marL="82440" indent="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pl-PL" sz="2400" spc="-1" strike="noStrike">
              <a:latin typeface="Arial"/>
            </a:endParaRPr>
          </a:p>
          <a:p>
            <a:pPr marL="82440" indent="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pl-PL" sz="2400" spc="-1" strike="noStrike">
              <a:latin typeface="Arial"/>
            </a:endParaRPr>
          </a:p>
          <a:p>
            <a:pPr marL="82440" indent="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pl-PL" sz="4000" spc="-1" strike="noStrike">
                <a:solidFill>
                  <a:srgbClr val="002060"/>
                </a:solidFill>
                <a:latin typeface="Arial Black"/>
              </a:rPr>
              <a:t>Dziękuję za uwagę</a:t>
            </a:r>
            <a:endParaRPr b="0" lang="pl-PL" sz="4000" spc="-1" strike="noStrike">
              <a:latin typeface="Arial"/>
            </a:endParaRPr>
          </a:p>
          <a:p>
            <a:pPr marL="82440" indent="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pl-PL" sz="4000" spc="-1" strike="noStrike">
              <a:latin typeface="Arial"/>
            </a:endParaRPr>
          </a:p>
          <a:p>
            <a:pPr marL="82440" indent="0"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2060"/>
                </a:solidFill>
                <a:latin typeface="Arial"/>
              </a:rPr>
              <a:t>Natalia Gadowska</a:t>
            </a:r>
            <a:endParaRPr b="0" lang="pl-PL" sz="2400" spc="-1" strike="noStrike">
              <a:latin typeface="Arial"/>
            </a:endParaRPr>
          </a:p>
          <a:p>
            <a:pPr marL="82440" indent="0"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2060"/>
                </a:solidFill>
                <a:latin typeface="Arial"/>
              </a:rPr>
              <a:t>szkolny doradca zawodowy 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Symbol zastępczy zawartości 5"/>
          <p:cNvGraphicFramePr/>
          <p:nvPr/>
        </p:nvGraphicFramePr>
        <p:xfrm>
          <a:off x="-14040" y="-19080"/>
          <a:ext cx="9157320" cy="7163640"/>
        </p:xfrm>
        <a:graphic>
          <a:graphicData uri="http://schemas.openxmlformats.org/drawingml/2006/table">
            <a:tbl>
              <a:tblPr/>
              <a:tblGrid>
                <a:gridCol w="9157680"/>
              </a:tblGrid>
              <a:tr h="20692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 Black"/>
                        </a:rPr>
                        <a:t>CO POWINNI WIEDZIEĆ KANDYDACI UBIEGAJĄCY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 Black"/>
                        </a:rPr>
                        <a:t>SIĘ O PRZYJĘCIE DO KLAS PIERWSZYCH SZKÓŁ PONADPODSTAWOWYCH ?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1703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ABSOLWENCI SZKOŁY</a:t>
                      </a:r>
                      <a:br>
                        <a:rPr sz="1800"/>
                      </a:b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PODSTAWOWEJ  WYBIERAJĄ : 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01720">
                <a:tc>
                  <a:txBody>
                    <a:bodyPr anchor="t">
                      <a:noAutofit/>
                    </a:bodyPr>
                    <a:p>
                      <a:pPr marL="285840" indent="-285840" algn="ctr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19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Liceum Ogólnokształcące (4 – letnie) </a:t>
                      </a:r>
                      <a:endParaRPr b="0" lang="pl-PL" sz="1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01720">
                <a:tc>
                  <a:txBody>
                    <a:bodyPr anchor="t">
                      <a:noAutofit/>
                    </a:bodyPr>
                    <a:p>
                      <a:pPr marL="285840" indent="-285840" algn="ctr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19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Technikum Zawodowe (5 – letnie) </a:t>
                      </a:r>
                      <a:endParaRPr b="0" lang="pl-PL" sz="19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1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01720">
                <a:tc>
                  <a:txBody>
                    <a:bodyPr anchor="t">
                      <a:noAutofit/>
                    </a:bodyPr>
                    <a:p>
                      <a:pPr marL="285840" indent="-285840" algn="ctr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19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Branżową Szkołę I stopnia (3 – letnią) </a:t>
                      </a:r>
                      <a:endParaRPr b="0" lang="pl-PL" sz="19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1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5192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tabLst>
                          <a:tab algn="l" pos="0"/>
                        </a:tabLst>
                      </a:pP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KANDYDACI MOGĄ APLIKOWAĆ </a:t>
                      </a:r>
                      <a:r>
                        <a:rPr b="1" lang="pl-PL" sz="1800" spc="-1" strike="noStrike" u="sng">
                          <a:solidFill>
                            <a:srgbClr val="0070c0"/>
                          </a:solidFill>
                          <a:uFillTx/>
                          <a:latin typeface="Arial"/>
                        </a:rPr>
                        <a:t>DO TRZECH SZKÓŁ 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algn="l" pos="0"/>
                        </a:tabLst>
                      </a:pP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I NIEOGRANICZONEJ LICZBY ODDZIAŁÓW. 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Symbol zastępczy zawartości 4"/>
          <p:cNvGraphicFramePr/>
          <p:nvPr/>
        </p:nvGraphicFramePr>
        <p:xfrm>
          <a:off x="-28440" y="-14400"/>
          <a:ext cx="9172080" cy="6871680"/>
        </p:xfrm>
        <a:graphic>
          <a:graphicData uri="http://schemas.openxmlformats.org/drawingml/2006/table">
            <a:tbl>
              <a:tblPr/>
              <a:tblGrid>
                <a:gridCol w="9172440"/>
              </a:tblGrid>
              <a:tr h="10501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 BĘDZIE BRANE POD UWAGĘ PRZY REKRUTACJI ?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39800">
                <a:tc>
                  <a:txBody>
                    <a:bodyPr anchor="t">
                      <a:noAutofit/>
                    </a:bodyPr>
                    <a:p>
                      <a:pPr marL="285840" indent="-2858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wyniki egzaminu ósmoklasisty,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061280">
                <a:tc>
                  <a:txBody>
                    <a:bodyPr anchor="t">
                      <a:noAutofit/>
                    </a:bodyPr>
                    <a:p>
                      <a:pPr marL="285840" indent="-2858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wymienione na świadectwie ukończenia szkoły oceny z : języka polskiego, matematyki i dwóch innych przedmiotów,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39800">
                <a:tc>
                  <a:txBody>
                    <a:bodyPr anchor="t">
                      <a:noAutofit/>
                    </a:bodyPr>
                    <a:p>
                      <a:pPr marL="285840" indent="-2858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szczególne osiągnięcia ucznia,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281040">
                <a:tc>
                  <a:txBody>
                    <a:bodyPr anchor="t">
                      <a:noAutofit/>
                    </a:bodyPr>
                    <a:p>
                      <a:pPr marL="285840" indent="-2858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ukończenie szkoły z wyróżnieniem.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pl-PL" sz="2200" spc="-1" strike="noStrike">
                          <a:solidFill>
                            <a:srgbClr val="0070c0"/>
                          </a:solidFill>
                          <a:latin typeface="Arial Black"/>
                        </a:rPr>
                        <a:t>Kto będzie przyjęty do szkoły w pierwszej kolejności ?</a:t>
                      </a:r>
                      <a:endParaRPr b="0" lang="pl-PL" sz="22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laureaci konkursów przedmiotowych organizowanych przez kuratora oświaty,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finaliści i laureaci olimpiad przedmiotowych organizowanych przez podmioty wskazane w wykazie Ministerstwa Edukacji Narodowej.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Wykaz konkursów znajduje się na stronach kuratoriów oświaty, 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a olimpiad przedmiotowych na stronie MEN. 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Symbol zastępczy zawartości 3"/>
          <p:cNvGraphicFramePr/>
          <p:nvPr/>
        </p:nvGraphicFramePr>
        <p:xfrm>
          <a:off x="-16200" y="0"/>
          <a:ext cx="9173880" cy="6900120"/>
        </p:xfrm>
        <a:graphic>
          <a:graphicData uri="http://schemas.openxmlformats.org/drawingml/2006/table">
            <a:tbl>
              <a:tblPr/>
              <a:tblGrid>
                <a:gridCol w="9174240"/>
              </a:tblGrid>
              <a:tr h="12711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2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KRYTERIA DLA ABSOLWENTÓW SZKOŁY PODSTAWOWEJ</a:t>
                      </a:r>
                      <a:endParaRPr b="0" lang="pl-PL" sz="2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6293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200000"/>
                        </a:lnSpc>
                      </a:pPr>
                      <a:r>
                        <a:rPr b="1" lang="pl-PL" sz="2400" spc="-1" strike="noStrike" u="sng">
                          <a:solidFill>
                            <a:srgbClr val="000000"/>
                          </a:solidFill>
                          <a:uFillTx/>
                          <a:latin typeface="Arial Black"/>
                        </a:rPr>
                        <a:t>Kandydat, może uzyskać maksymalnie 200 pkt.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Z egzaminu ósmoklasisty, maksymalnie </a:t>
                      </a: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 pkt.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Przyjęto, że wynik z poszczególnych części egzaminu będzie się mnożyło przez </a:t>
                      </a: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0,35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lub </a:t>
                      </a: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0,3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pkt za każdy punkt procentowy uzyskany na egzaminie z zakresu: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marL="343080" indent="-343080" algn="ctr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języka polskiego 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100% x 0,35 = 35 pkt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marL="343080" indent="-343080" algn="ctr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matematyki 100% 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x 0,35 = 35 pkt 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marL="343080" indent="-343080" algn="ctr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język obcy nowożytny 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100% x 0,3 = 30 pkt 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algn="l" pos="0"/>
                        </a:tabLst>
                      </a:pPr>
                      <a:r>
                        <a:rPr b="1" lang="pl-PL" sz="24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max. 100 pkt.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rostokąt 3"/>
          <p:cNvSpPr/>
          <p:nvPr/>
        </p:nvSpPr>
        <p:spPr>
          <a:xfrm>
            <a:off x="0" y="30240"/>
            <a:ext cx="9131400" cy="632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400" spc="-1" strike="noStrike">
                <a:solidFill>
                  <a:srgbClr val="052e65"/>
                </a:solidFill>
                <a:latin typeface="Arial Black"/>
                <a:ea typeface="DejaVu Sans"/>
              </a:rPr>
              <a:t>Uczeń może uzyskać maksymalnie 100 punktów za oceny i osiągnięcia wymienione </a:t>
            </a:r>
            <a:r>
              <a:rPr b="1" lang="pl-PL" sz="2400" spc="-1" strike="noStrike" u="sng">
                <a:solidFill>
                  <a:srgbClr val="052e65"/>
                </a:solidFill>
                <a:uFillTx/>
                <a:latin typeface="Arial Black"/>
                <a:ea typeface="DejaVu Sans"/>
              </a:rPr>
              <a:t>na świadectwie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Podział punktów w postępowaniu rekrutacyjnym do szkoły ponadpodstawowej :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 Black"/>
                <a:ea typeface="DejaVu Sans"/>
              </a:rPr>
              <a:t>Świadectwo (max 28 pkt):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za świadectwo ukończenia szkoły podstawowej z wyróżnieniem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 7 pkt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za udokumentowaną działalność społeczną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3 pkt 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za szczególne osiągnięcia  max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18 pkt 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 Black"/>
                <a:ea typeface="DejaVu Sans"/>
              </a:rPr>
              <a:t>Oceny (max 72 pkt):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z języka polskiego (za ocenę celującą)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18 pkt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z matematyki (za ocenę celującą)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18 pkt 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z dwóch obowiązkowych zajęć edukacyjnych (wskazanych przez szkolną komisję rekrutacyjną w zależności od wybranego przez kandydata profilu/kierunku kształcenia (za ocenę celującą)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18 pkt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1600" spc="-1" strike="noStrike">
                <a:solidFill>
                  <a:srgbClr val="0070c0"/>
                </a:solidFill>
                <a:latin typeface="Arial"/>
                <a:ea typeface="DejaVu Sans"/>
              </a:rPr>
              <a:t>(bardzo dobry - 17 pkt, dobry – 14 pkt, dostateczny – 8 pkt, dopuszczający – 2 pkt)</a:t>
            </a:r>
            <a:endParaRPr b="0" lang="pl-PL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3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Razem max 100 pkt </a:t>
            </a:r>
            <a:endParaRPr b="0" lang="pl-PL" sz="2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07640" y="764640"/>
            <a:ext cx="8712360" cy="583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61000"/>
          </a:bodyPr>
          <a:p>
            <a:pPr indent="0" algn="ctr">
              <a:lnSpc>
                <a:spcPct val="100000"/>
              </a:lnSpc>
              <a:buNone/>
            </a:pPr>
            <a:br>
              <a:rPr sz="4400"/>
            </a:br>
            <a:r>
              <a:rPr b="1" lang="pl-PL" sz="2800" spc="-1" strike="noStrike">
                <a:solidFill>
                  <a:srgbClr val="052e65"/>
                </a:solidFill>
                <a:latin typeface="Arial Black"/>
                <a:ea typeface="Microsoft YaHei"/>
              </a:rPr>
              <a:t>Miasto Szczecin jest objęte jest naborem elektronicznym:</a:t>
            </a:r>
            <a:br>
              <a:rPr sz="4400"/>
            </a:br>
            <a:br>
              <a:rPr sz="4400"/>
            </a:b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Na stronie internetowej </a:t>
            </a:r>
            <a:r>
              <a:rPr b="1" lang="pl-PL" sz="2400" spc="-1" strike="noStrike">
                <a:solidFill>
                  <a:srgbClr val="ff0000"/>
                </a:solidFill>
                <a:latin typeface="Arial"/>
                <a:ea typeface="Microsoft YaHei"/>
              </a:rPr>
              <a:t>www.nabor.pcss.pl/szczecin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dostępny będzie formularz zgłoszeniowy. Należy zapoznać się z informatorem, który dostępny jest na stronie Naboru w zakładce „Dokumenty” -wypełnić podanie – WNIOSEK, podpisać je wraz z rodzicem, zeskanować/sfotografować i złożyć on-line za pośrednictwem indywidualnego konta lub zanieść do szkoły pierwszego wyboru</a:t>
            </a: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. </a:t>
            </a:r>
            <a:br>
              <a:rPr sz="4400"/>
            </a:br>
            <a:br>
              <a:rPr sz="4400"/>
            </a:br>
            <a:br>
              <a:rPr sz="4400"/>
            </a:br>
            <a:r>
              <a:rPr b="1" lang="pl-PL" sz="2700" spc="-1" strike="noStrike">
                <a:solidFill>
                  <a:srgbClr val="052e65"/>
                </a:solidFill>
                <a:latin typeface="Arial"/>
              </a:rPr>
              <a:t>Miasta takie jak np.: Gryfino, Chojna, Pyrzyce, objęte są naborem tradycyjnym:</a:t>
            </a:r>
            <a:br>
              <a:rPr sz="4400"/>
            </a:br>
            <a:br>
              <a:rPr sz="4400"/>
            </a:b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Należy wydrukować podanie - </a:t>
            </a:r>
            <a:r>
              <a:rPr b="1" lang="pl-PL" sz="2700" spc="-1" strike="noStrike">
                <a:solidFill>
                  <a:srgbClr val="000000"/>
                </a:solidFill>
                <a:latin typeface="Arial"/>
              </a:rPr>
              <a:t>WNIOSEK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 ze strony internetowej szkoły bądź </a:t>
            </a:r>
            <a:r>
              <a:rPr b="1" lang="pl-PL" sz="2700" spc="-1" strike="noStrike" u="sng">
                <a:solidFill>
                  <a:srgbClr val="000000"/>
                </a:solidFill>
                <a:uFillTx/>
                <a:latin typeface="Arial"/>
              </a:rPr>
              <a:t>pobrać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 z sekretariatu szkoły, </a:t>
            </a:r>
            <a:r>
              <a:rPr b="1" lang="pl-PL" sz="2700" spc="-1" strike="noStrike" u="sng">
                <a:solidFill>
                  <a:srgbClr val="000000"/>
                </a:solidFill>
                <a:uFillTx/>
                <a:latin typeface="Arial"/>
              </a:rPr>
              <a:t>wypełnić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 a następnie</a:t>
            </a:r>
            <a:r>
              <a:rPr b="1" lang="pl-PL" sz="27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pl-PL" sz="2700" spc="-1" strike="noStrike" u="sng">
                <a:solidFill>
                  <a:srgbClr val="000000"/>
                </a:solidFill>
                <a:uFillTx/>
                <a:latin typeface="Arial"/>
              </a:rPr>
              <a:t>podpisać</a:t>
            </a:r>
            <a:r>
              <a:rPr b="1" lang="pl-PL" sz="27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wraz z rodzicem. </a:t>
            </a:r>
            <a:r>
              <a:rPr b="1" lang="pl-PL" sz="2700" spc="-1" strike="noStrike" u="sng">
                <a:solidFill>
                  <a:srgbClr val="000000"/>
                </a:solidFill>
                <a:uFillTx/>
                <a:latin typeface="Arial"/>
              </a:rPr>
              <a:t>Zanieść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 do sekretariatu szkoły ponadpodstawowej.</a:t>
            </a:r>
            <a:br>
              <a:rPr sz="4400"/>
            </a:b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 </a:t>
            </a:r>
            <a:br>
              <a:rPr sz="4400"/>
            </a:br>
            <a:br>
              <a:rPr sz="4400"/>
            </a:br>
            <a:br>
              <a:rPr sz="4400"/>
            </a:br>
            <a:br>
              <a:rPr sz="2000"/>
            </a:b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Symbol zastępczy zawartości 3"/>
          <p:cNvGraphicFramePr/>
          <p:nvPr/>
        </p:nvGraphicFramePr>
        <p:xfrm>
          <a:off x="0" y="-171000"/>
          <a:ext cx="9143640" cy="68572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216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800" spc="-1" strike="noStrike">
                          <a:solidFill>
                            <a:srgbClr val="052e65"/>
                          </a:solidFill>
                          <a:latin typeface="Arial Black"/>
                        </a:rPr>
                        <a:t>WAŻNE DATY W REKRUTACJI:</a:t>
                      </a:r>
                      <a:endParaRPr b="0" lang="pl-PL" sz="2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1346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od 9 maja do 16 czerwca  2023 r.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do godz. 15.00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– termin na złożenie wniosku o przyjęcie do szkoły ponadpodstawowej (z wyłączeniem szkół i oddziałów z egzaminem wstępnym)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od 9 maja do 31 maja br.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do godzi. 15.00 –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będzie można składać wnioski do szkoły ponadpodstawowej dwujęzycznej, oddziału dwujęzycznego, oddziału międzynarodowego, oddziału wstępnego, oddziału przygotowania wojskowego, oddziałów wymagających od kandydatów szczególnych indywidualnych predyspozycji oraz szkół i oddziałów prowadzących szkolenie sportowe w szkołach ponadpodstawowych.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od 9 maja do 19 lipca br. –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wydanie przez szkołę prowadzącą kształcenie zawodowe skierowania na badania lekarskie (dot. Techników Zawodowych i Szkół Branżowych I stopnia). 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061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179640" y="1268640"/>
            <a:ext cx="8784360" cy="54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8000"/>
          </a:bodyPr>
          <a:p>
            <a:pPr marL="357120" indent="-357120">
              <a:lnSpc>
                <a:spcPct val="100000"/>
              </a:lnSpc>
              <a:buClr>
                <a:srgbClr val="31b6fd"/>
              </a:buClr>
              <a:buFont typeface="Wingdings" charset="2"/>
              <a:buChar char=""/>
            </a:pPr>
            <a:r>
              <a:rPr b="1" lang="pl-PL" sz="2400" spc="-1" strike="noStrike" u="sng">
                <a:solidFill>
                  <a:srgbClr val="000000"/>
                </a:solidFill>
                <a:uFillTx/>
                <a:latin typeface="Arial"/>
              </a:rPr>
              <a:t>od 1 czerwca do 14 czerwca br.: II termin do 04 lipca br. </a:t>
            </a:r>
            <a:endParaRPr b="0" lang="pl-PL" sz="2400" spc="-1" strike="noStrike"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</a:t>
            </a:r>
            <a:r>
              <a:rPr b="0" lang="pl-PL" sz="2400" spc="-1" strike="noStrike">
                <a:solidFill>
                  <a:srgbClr val="5bbaf6"/>
                </a:solidFill>
                <a:latin typeface="Arial"/>
              </a:rPr>
              <a:t> 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przeprowadzenie sprawdzianu uzdolnień kierunkowych,</a:t>
            </a:r>
            <a:endParaRPr b="0" lang="pl-PL" sz="2400" spc="-1" strike="noStrike"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  przeprowadzenie prób sprawności fizycznej (klasy sportowe, MS);</a:t>
            </a:r>
            <a:endParaRPr b="0" lang="pl-PL" sz="2400" spc="-1" strike="noStrike"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  sprawdzian kompetencji językowych.  </a:t>
            </a:r>
            <a:endParaRPr b="0" lang="pl-PL" sz="2400" spc="-1" strike="noStrike"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2400" spc="-1" strike="noStrike">
              <a:latin typeface="Arial"/>
            </a:endParaRPr>
          </a:p>
          <a:p>
            <a:pPr marL="274320" indent="-27432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pl-PL" sz="2400" spc="-1" strike="noStrike" u="sng">
                <a:solidFill>
                  <a:srgbClr val="000000"/>
                </a:solidFill>
                <a:uFillTx/>
                <a:latin typeface="Arial"/>
              </a:rPr>
              <a:t>do 15 czerwca br. (I termin), do 04 lipca br. (II termin) </a:t>
            </a:r>
            <a:r>
              <a:rPr b="1" lang="pl-PL" sz="2400" spc="-1" strike="noStrike">
                <a:solidFill>
                  <a:srgbClr val="000000"/>
                </a:solidFill>
                <a:latin typeface="Arial"/>
              </a:rPr>
              <a:t>–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ogłoszenie listy kandydatów, którzy uzyskali pozytywny wynik sprawdzianu uzdolnień kierunkowych, kompetencji językowych, prób sprawności fizycznej. </a:t>
            </a:r>
            <a:endParaRPr b="0" lang="pl-PL" sz="2400" spc="-1" strike="noStrike"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2400" spc="-1" strike="noStrike">
              <a:latin typeface="Arial"/>
            </a:endParaRPr>
          </a:p>
          <a:p>
            <a:pPr marL="274320" indent="-27432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pl-PL" sz="2400" spc="-1" strike="noStrike" u="sng">
                <a:solidFill>
                  <a:srgbClr val="000000"/>
                </a:solidFill>
                <a:uFillTx/>
                <a:latin typeface="Arial"/>
              </a:rPr>
              <a:t>od 23 czerwca do 10 lipca 2023 r. </a:t>
            </a:r>
            <a:r>
              <a:rPr b="1" lang="pl-PL" sz="2400" spc="-1" strike="noStrike">
                <a:solidFill>
                  <a:srgbClr val="000000"/>
                </a:solidFill>
                <a:latin typeface="Arial"/>
              </a:rPr>
              <a:t>do godz. 15.00 –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uzupełnienie wniosku o:</a:t>
            </a:r>
            <a:endParaRPr b="0" lang="pl-PL" sz="2400" spc="-1" strike="noStrike">
              <a:latin typeface="Arial"/>
            </a:endParaRPr>
          </a:p>
          <a:p>
            <a:pPr marL="5428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kopię świadectwa ukończenia szkoły ponadpodstawowej  poświadczoną przez dyrektora placówki (szkoły podstawowej);</a:t>
            </a:r>
            <a:endParaRPr b="0" lang="pl-PL" sz="2400" spc="-1" strike="noStrike">
              <a:latin typeface="Arial"/>
            </a:endParaRPr>
          </a:p>
          <a:p>
            <a:pPr marL="5428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kopię zaświadczenia o wynikach egzaminu ósmoklasisty poświadczonego przez dyrektora szkoły podstawowej. </a:t>
            </a:r>
            <a:endParaRPr b="0" lang="pl-PL" sz="2400" spc="-1" strike="noStrike">
              <a:latin typeface="Arial"/>
            </a:endParaRPr>
          </a:p>
          <a:p>
            <a:pPr marL="5428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l-PL" sz="2400" spc="-1" strike="noStrike">
              <a:latin typeface="Arial"/>
            </a:endParaRPr>
          </a:p>
          <a:p>
            <a:pPr marL="5428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l-PL" sz="2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title"/>
          </p:nvPr>
        </p:nvSpPr>
        <p:spPr>
          <a:xfrm>
            <a:off x="457200" y="476640"/>
            <a:ext cx="8228880" cy="719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2800" spc="-1" strike="noStrike">
                <a:solidFill>
                  <a:srgbClr val="052e65"/>
                </a:solidFill>
                <a:latin typeface="Arial Black"/>
              </a:rPr>
              <a:t>WAŻNE DATY CD.:</a:t>
            </a:r>
            <a:endParaRPr b="0" lang="pl-PL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rostokąt 4"/>
          <p:cNvSpPr/>
          <p:nvPr/>
        </p:nvSpPr>
        <p:spPr>
          <a:xfrm>
            <a:off x="0" y="17640"/>
            <a:ext cx="9143280" cy="612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400" spc="-1" strike="noStrike">
                <a:solidFill>
                  <a:srgbClr val="052e65"/>
                </a:solidFill>
                <a:latin typeface="Arial Black"/>
                <a:ea typeface="DejaVu Sans"/>
              </a:rPr>
              <a:t>WAŻNE DATY CD.: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od 23 czerwca do 10 lipca br.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do godz. 15.00 </a:t>
            </a: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– możliwość dokonania zmiany wybranych szkół (zmiana wniosku).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17 lipca 2023 r. </a:t>
            </a: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– nastąpi ogłoszenie wyników rekrutacji (lista kandydatów zakwalifikowanych i niezakwalifikowanych).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od 17 lipca do 21 lipca br. do godz. 15.00 </a:t>
            </a: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– potwierdzenie woli podjęcia nauki w danej szkole w formie przedłożenia oryginałów: </a:t>
            </a:r>
            <a:endParaRPr b="0" lang="pl-PL" sz="20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świadectwa ukończenia szkoły, </a:t>
            </a:r>
            <a:endParaRPr b="0" lang="pl-PL" sz="20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zaświadczenia o wynikach egzaminu ósmoklasisty, a w przypadku szkoły prowadzącej kształcenie zawodowe – zaświadczenie lekarskie  zawierające orzeczenie o braku przeciwwskazań zdrowotnych do podjęcia praktycznej nauki zawodu (jeśli nie było wcześniej dostarczone).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1528</TotalTime>
  <Application>LibreOffice/7.4.0.3$Windows_X86_64 LibreOffice_project/f85e47c08ddd19c015c0114a68350214f7066f5a</Application>
  <AppVersion>15.0000</AppVersion>
  <Words>1190</Words>
  <Paragraphs>143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2019-04-11T16:49:46Z</dcterms:created>
  <dc:creator>Natyś</dc:creator>
  <dc:description/>
  <dc:language>pl-PL</dc:language>
  <cp:lastModifiedBy/>
  <dcterms:modified xsi:type="dcterms:W3CDTF">2023-05-08T10:34:20Z</dcterms:modified>
  <cp:revision>138</cp:revision>
  <dc:subject/>
  <dc:title>TERMINY I ZASADY NABORU DO SZKÓŁ PONADPODSTAWOWYCH ORAZ PONADGIMNAZJALNYCH w roku szkolnym 2019/2020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Pokaz na ekranie (4:3)</vt:lpwstr>
  </property>
  <property fmtid="{D5CDD505-2E9C-101B-9397-08002B2CF9AE}" pid="3" name="Slides">
    <vt:i4>13</vt:i4>
  </property>
</Properties>
</file>